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nsam" panose="020B0604020202020204" charset="-78"/>
      <p:regular r:id="rId26"/>
    </p:embeddedFont>
    <p:embeddedFont>
      <p:font typeface="Stars &amp; Love"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88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3241738"/>
            <a:ext cx="14244249" cy="2265823"/>
          </a:xfrm>
          <a:prstGeom prst="rect">
            <a:avLst/>
          </a:prstGeom>
        </p:spPr>
        <p:txBody>
          <a:bodyPr lIns="0" tIns="0" rIns="0" bIns="0" rtlCol="0" anchor="t">
            <a:spAutoFit/>
          </a:bodyPr>
          <a:lstStyle/>
          <a:p>
            <a:pPr marL="0" lvl="0" indent="0" algn="ctr">
              <a:lnSpc>
                <a:spcPts val="18794"/>
              </a:lnSpc>
              <a:spcBef>
                <a:spcPct val="0"/>
              </a:spcBef>
            </a:pPr>
            <a:r>
              <a:rPr lang="en-US" sz="12529" spc="87">
                <a:solidFill>
                  <a:srgbClr val="7B629A"/>
                </a:solidFill>
                <a:latin typeface="Stars &amp; Love"/>
                <a:ea typeface="Stars &amp; Love"/>
                <a:cs typeface="Stars &amp; Love"/>
                <a:sym typeface="Stars &amp; Love"/>
              </a:rPr>
              <a:t>Elkins Cheer</a:t>
            </a:r>
          </a:p>
        </p:txBody>
      </p:sp>
      <p:grpSp>
        <p:nvGrpSpPr>
          <p:cNvPr id="17" name="Group 17"/>
          <p:cNvGrpSpPr/>
          <p:nvPr/>
        </p:nvGrpSpPr>
        <p:grpSpPr>
          <a:xfrm>
            <a:off x="5936130" y="5831234"/>
            <a:ext cx="6415739" cy="946036"/>
            <a:chOff x="0" y="0"/>
            <a:chExt cx="1689742" cy="249162"/>
          </a:xfrm>
        </p:grpSpPr>
        <p:sp>
          <p:nvSpPr>
            <p:cNvPr id="18" name="Freeform 18"/>
            <p:cNvSpPr/>
            <p:nvPr/>
          </p:nvSpPr>
          <p:spPr>
            <a:xfrm>
              <a:off x="0" y="0"/>
              <a:ext cx="1689742" cy="249162"/>
            </a:xfrm>
            <a:custGeom>
              <a:avLst/>
              <a:gdLst/>
              <a:ahLst/>
              <a:cxnLst/>
              <a:rect l="l" t="t" r="r" b="b"/>
              <a:pathLst>
                <a:path w="1689742" h="249162">
                  <a:moveTo>
                    <a:pt x="61542" y="0"/>
                  </a:moveTo>
                  <a:lnTo>
                    <a:pt x="1628200" y="0"/>
                  </a:lnTo>
                  <a:cubicBezTo>
                    <a:pt x="1662189" y="0"/>
                    <a:pt x="1689742" y="27553"/>
                    <a:pt x="1689742" y="61542"/>
                  </a:cubicBezTo>
                  <a:lnTo>
                    <a:pt x="1689742" y="187620"/>
                  </a:lnTo>
                  <a:cubicBezTo>
                    <a:pt x="1689742" y="221608"/>
                    <a:pt x="1662189" y="249162"/>
                    <a:pt x="1628200" y="249162"/>
                  </a:cubicBezTo>
                  <a:lnTo>
                    <a:pt x="61542" y="249162"/>
                  </a:lnTo>
                  <a:cubicBezTo>
                    <a:pt x="27553" y="249162"/>
                    <a:pt x="0" y="221608"/>
                    <a:pt x="0" y="187620"/>
                  </a:cubicBezTo>
                  <a:lnTo>
                    <a:pt x="0" y="61542"/>
                  </a:lnTo>
                  <a:cubicBezTo>
                    <a:pt x="0" y="27553"/>
                    <a:pt x="27553" y="0"/>
                    <a:pt x="61542"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1689742" cy="277737"/>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6337771" y="6033801"/>
            <a:ext cx="5612457" cy="563880"/>
          </a:xfrm>
          <a:prstGeom prst="rect">
            <a:avLst/>
          </a:prstGeom>
        </p:spPr>
        <p:txBody>
          <a:bodyPr lIns="0" tIns="0" rIns="0" bIns="0" rtlCol="0" anchor="t">
            <a:spAutoFit/>
          </a:bodyPr>
          <a:lstStyle/>
          <a:p>
            <a:pPr algn="ctr">
              <a:lnSpc>
                <a:spcPts val="4619"/>
              </a:lnSpc>
            </a:pPr>
            <a:r>
              <a:rPr lang="en-US" sz="3299" spc="395">
                <a:solidFill>
                  <a:srgbClr val="4E4449"/>
                </a:solidFill>
                <a:latin typeface="Ansam"/>
                <a:ea typeface="Ansam"/>
                <a:cs typeface="Ansam"/>
                <a:sym typeface="Ansam"/>
              </a:rPr>
              <a:t>2025-2026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Pre-tryout Clinic</a:t>
            </a:r>
          </a:p>
        </p:txBody>
      </p:sp>
      <p:grpSp>
        <p:nvGrpSpPr>
          <p:cNvPr id="17" name="Group 17"/>
          <p:cNvGrpSpPr/>
          <p:nvPr/>
        </p:nvGrpSpPr>
        <p:grpSpPr>
          <a:xfrm>
            <a:off x="2021875" y="3996733"/>
            <a:ext cx="6981745" cy="4084130"/>
            <a:chOff x="0" y="0"/>
            <a:chExt cx="2268734" cy="1327147"/>
          </a:xfrm>
        </p:grpSpPr>
        <p:sp>
          <p:nvSpPr>
            <p:cNvPr id="18" name="Freeform 18"/>
            <p:cNvSpPr/>
            <p:nvPr/>
          </p:nvSpPr>
          <p:spPr>
            <a:xfrm>
              <a:off x="0" y="0"/>
              <a:ext cx="2268734" cy="1327147"/>
            </a:xfrm>
            <a:custGeom>
              <a:avLst/>
              <a:gdLst/>
              <a:ahLst/>
              <a:cxnLst/>
              <a:rect l="l" t="t" r="r" b="b"/>
              <a:pathLst>
                <a:path w="2268734" h="1327147">
                  <a:moveTo>
                    <a:pt x="56553" y="0"/>
                  </a:moveTo>
                  <a:lnTo>
                    <a:pt x="2212181" y="0"/>
                  </a:lnTo>
                  <a:cubicBezTo>
                    <a:pt x="2243414" y="0"/>
                    <a:pt x="2268734" y="25320"/>
                    <a:pt x="2268734" y="56553"/>
                  </a:cubicBezTo>
                  <a:lnTo>
                    <a:pt x="2268734" y="1270594"/>
                  </a:lnTo>
                  <a:cubicBezTo>
                    <a:pt x="2268734" y="1301827"/>
                    <a:pt x="2243414" y="1327147"/>
                    <a:pt x="2212181" y="1327147"/>
                  </a:cubicBezTo>
                  <a:lnTo>
                    <a:pt x="56553" y="1327147"/>
                  </a:lnTo>
                  <a:cubicBezTo>
                    <a:pt x="25320" y="1327147"/>
                    <a:pt x="0" y="1301827"/>
                    <a:pt x="0" y="1270594"/>
                  </a:cubicBezTo>
                  <a:lnTo>
                    <a:pt x="0" y="56553"/>
                  </a:lnTo>
                  <a:cubicBezTo>
                    <a:pt x="0" y="25320"/>
                    <a:pt x="25320" y="0"/>
                    <a:pt x="56553"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2268734" cy="1355722"/>
            </a:xfrm>
            <a:prstGeom prst="rect">
              <a:avLst/>
            </a:prstGeom>
          </p:spPr>
          <p:txBody>
            <a:bodyPr lIns="51257" tIns="51257" rIns="51257" bIns="51257" rtlCol="0" anchor="ctr"/>
            <a:lstStyle/>
            <a:p>
              <a:pPr algn="ctr">
                <a:lnSpc>
                  <a:spcPts val="2281"/>
                </a:lnSpc>
              </a:pPr>
              <a:endParaRPr/>
            </a:p>
          </p:txBody>
        </p:sp>
      </p:grpSp>
      <p:grpSp>
        <p:nvGrpSpPr>
          <p:cNvPr id="20" name="Group 20"/>
          <p:cNvGrpSpPr/>
          <p:nvPr/>
        </p:nvGrpSpPr>
        <p:grpSpPr>
          <a:xfrm>
            <a:off x="2762952" y="3593946"/>
            <a:ext cx="5271133" cy="963574"/>
            <a:chOff x="0" y="0"/>
            <a:chExt cx="1712866" cy="313115"/>
          </a:xfrm>
        </p:grpSpPr>
        <p:sp>
          <p:nvSpPr>
            <p:cNvPr id="21" name="Freeform 21"/>
            <p:cNvSpPr/>
            <p:nvPr/>
          </p:nvSpPr>
          <p:spPr>
            <a:xfrm>
              <a:off x="0" y="0"/>
              <a:ext cx="1712866" cy="313115"/>
            </a:xfrm>
            <a:custGeom>
              <a:avLst/>
              <a:gdLst/>
              <a:ahLst/>
              <a:cxnLst/>
              <a:rect l="l" t="t" r="r" b="b"/>
              <a:pathLst>
                <a:path w="1712866" h="313115">
                  <a:moveTo>
                    <a:pt x="74906" y="0"/>
                  </a:moveTo>
                  <a:lnTo>
                    <a:pt x="1637961" y="0"/>
                  </a:lnTo>
                  <a:cubicBezTo>
                    <a:pt x="1657827" y="0"/>
                    <a:pt x="1676879" y="7892"/>
                    <a:pt x="1690927" y="21939"/>
                  </a:cubicBezTo>
                  <a:cubicBezTo>
                    <a:pt x="1704975" y="35987"/>
                    <a:pt x="1712866" y="55039"/>
                    <a:pt x="1712866" y="74906"/>
                  </a:cubicBezTo>
                  <a:lnTo>
                    <a:pt x="1712866" y="238210"/>
                  </a:lnTo>
                  <a:cubicBezTo>
                    <a:pt x="1712866" y="279579"/>
                    <a:pt x="1679330" y="313115"/>
                    <a:pt x="1637961" y="313115"/>
                  </a:cubicBezTo>
                  <a:lnTo>
                    <a:pt x="74906" y="313115"/>
                  </a:lnTo>
                  <a:cubicBezTo>
                    <a:pt x="55039" y="313115"/>
                    <a:pt x="35987" y="305224"/>
                    <a:pt x="21939" y="291176"/>
                  </a:cubicBezTo>
                  <a:cubicBezTo>
                    <a:pt x="7892" y="277129"/>
                    <a:pt x="0" y="258076"/>
                    <a:pt x="0" y="238210"/>
                  </a:cubicBezTo>
                  <a:lnTo>
                    <a:pt x="0" y="74906"/>
                  </a:lnTo>
                  <a:cubicBezTo>
                    <a:pt x="0" y="55039"/>
                    <a:pt x="7892" y="35987"/>
                    <a:pt x="21939" y="21939"/>
                  </a:cubicBezTo>
                  <a:cubicBezTo>
                    <a:pt x="35987" y="7892"/>
                    <a:pt x="55039" y="0"/>
                    <a:pt x="74906" y="0"/>
                  </a:cubicBezTo>
                  <a:close/>
                </a:path>
              </a:pathLst>
            </a:custGeom>
            <a:solidFill>
              <a:srgbClr val="7B629A"/>
            </a:solidFill>
            <a:ln w="66675" cap="rnd">
              <a:solidFill>
                <a:srgbClr val="D4BC68"/>
              </a:solidFill>
              <a:prstDash val="solid"/>
              <a:round/>
            </a:ln>
          </p:spPr>
          <p:txBody>
            <a:bodyPr/>
            <a:lstStyle/>
            <a:p>
              <a:endParaRPr lang="en-US"/>
            </a:p>
          </p:txBody>
        </p:sp>
        <p:sp>
          <p:nvSpPr>
            <p:cNvPr id="22" name="TextBox 22"/>
            <p:cNvSpPr txBox="1"/>
            <p:nvPr/>
          </p:nvSpPr>
          <p:spPr>
            <a:xfrm>
              <a:off x="0" y="-28575"/>
              <a:ext cx="1712866" cy="341690"/>
            </a:xfrm>
            <a:prstGeom prst="rect">
              <a:avLst/>
            </a:prstGeom>
          </p:spPr>
          <p:txBody>
            <a:bodyPr lIns="51257" tIns="51257" rIns="51257" bIns="51257" rtlCol="0" anchor="ctr"/>
            <a:lstStyle/>
            <a:p>
              <a:pPr algn="ctr">
                <a:lnSpc>
                  <a:spcPts val="2281"/>
                </a:lnSpc>
              </a:pPr>
              <a:endParaRPr/>
            </a:p>
          </p:txBody>
        </p:sp>
      </p:grpSp>
      <p:sp>
        <p:nvSpPr>
          <p:cNvPr id="23" name="TextBox 23"/>
          <p:cNvSpPr txBox="1"/>
          <p:nvPr/>
        </p:nvSpPr>
        <p:spPr>
          <a:xfrm>
            <a:off x="2651830" y="4490217"/>
            <a:ext cx="5721836" cy="3918211"/>
          </a:xfrm>
          <a:prstGeom prst="rect">
            <a:avLst/>
          </a:prstGeom>
        </p:spPr>
        <p:txBody>
          <a:bodyPr lIns="0" tIns="0" rIns="0" bIns="0" rtlCol="0" anchor="t">
            <a:spAutoFit/>
          </a:bodyPr>
          <a:lstStyle/>
          <a:p>
            <a:pPr algn="ctr">
              <a:lnSpc>
                <a:spcPts val="3939"/>
              </a:lnSpc>
            </a:pPr>
            <a:r>
              <a:rPr lang="en-US" sz="2431" spc="121">
                <a:solidFill>
                  <a:srgbClr val="4E4449"/>
                </a:solidFill>
                <a:latin typeface="Ansam"/>
                <a:ea typeface="Ansam"/>
                <a:cs typeface="Ansam"/>
                <a:sym typeface="Ansam"/>
              </a:rPr>
              <a:t>Candidates should attend each day of the pre-tryout clinic to help them prepare for tryouts. Clinic details will be established by the campus. During the clinic, each campus will specify the activities to be performed at the tryouts</a:t>
            </a:r>
          </a:p>
          <a:p>
            <a:pPr algn="ctr">
              <a:lnSpc>
                <a:spcPts val="3939"/>
              </a:lnSpc>
            </a:pPr>
            <a:endParaRPr lang="en-US" sz="2431" spc="121">
              <a:solidFill>
                <a:srgbClr val="4E4449"/>
              </a:solidFill>
              <a:latin typeface="Ansam"/>
              <a:ea typeface="Ansam"/>
              <a:cs typeface="Ansam"/>
              <a:sym typeface="Ansam"/>
            </a:endParaRPr>
          </a:p>
        </p:txBody>
      </p:sp>
      <p:sp>
        <p:nvSpPr>
          <p:cNvPr id="24" name="TextBox 24"/>
          <p:cNvSpPr txBox="1"/>
          <p:nvPr/>
        </p:nvSpPr>
        <p:spPr>
          <a:xfrm>
            <a:off x="2762952" y="3798314"/>
            <a:ext cx="5271133" cy="459636"/>
          </a:xfrm>
          <a:prstGeom prst="rect">
            <a:avLst/>
          </a:prstGeom>
        </p:spPr>
        <p:txBody>
          <a:bodyPr lIns="0" tIns="0" rIns="0" bIns="0" rtlCol="0" anchor="t">
            <a:spAutoFit/>
          </a:bodyPr>
          <a:lstStyle/>
          <a:p>
            <a:pPr algn="ctr">
              <a:lnSpc>
                <a:spcPts val="3939"/>
              </a:lnSpc>
            </a:pPr>
            <a:r>
              <a:rPr lang="en-US" sz="2431" spc="121">
                <a:solidFill>
                  <a:srgbClr val="FFFFFF"/>
                </a:solidFill>
                <a:latin typeface="Ansam"/>
                <a:ea typeface="Ansam"/>
                <a:cs typeface="Ansam"/>
                <a:sym typeface="Ansam"/>
              </a:rPr>
              <a:t>MARCH 3-4</a:t>
            </a:r>
          </a:p>
        </p:txBody>
      </p:sp>
      <p:grpSp>
        <p:nvGrpSpPr>
          <p:cNvPr id="25" name="Group 25"/>
          <p:cNvGrpSpPr/>
          <p:nvPr/>
        </p:nvGrpSpPr>
        <p:grpSpPr>
          <a:xfrm>
            <a:off x="9190718" y="3996733"/>
            <a:ext cx="6949457" cy="4084130"/>
            <a:chOff x="0" y="0"/>
            <a:chExt cx="2258241" cy="1327147"/>
          </a:xfrm>
        </p:grpSpPr>
        <p:sp>
          <p:nvSpPr>
            <p:cNvPr id="26" name="Freeform 26"/>
            <p:cNvSpPr/>
            <p:nvPr/>
          </p:nvSpPr>
          <p:spPr>
            <a:xfrm>
              <a:off x="0" y="0"/>
              <a:ext cx="2258241" cy="1327147"/>
            </a:xfrm>
            <a:custGeom>
              <a:avLst/>
              <a:gdLst/>
              <a:ahLst/>
              <a:cxnLst/>
              <a:rect l="l" t="t" r="r" b="b"/>
              <a:pathLst>
                <a:path w="2258241" h="1327147">
                  <a:moveTo>
                    <a:pt x="56816" y="0"/>
                  </a:moveTo>
                  <a:lnTo>
                    <a:pt x="2201426" y="0"/>
                  </a:lnTo>
                  <a:cubicBezTo>
                    <a:pt x="2216494" y="0"/>
                    <a:pt x="2230946" y="5986"/>
                    <a:pt x="2241601" y="16641"/>
                  </a:cubicBezTo>
                  <a:cubicBezTo>
                    <a:pt x="2252256" y="27296"/>
                    <a:pt x="2258241" y="41747"/>
                    <a:pt x="2258241" y="56816"/>
                  </a:cubicBezTo>
                  <a:lnTo>
                    <a:pt x="2258241" y="1270331"/>
                  </a:lnTo>
                  <a:cubicBezTo>
                    <a:pt x="2258241" y="1285400"/>
                    <a:pt x="2252256" y="1299851"/>
                    <a:pt x="2241601" y="1310506"/>
                  </a:cubicBezTo>
                  <a:cubicBezTo>
                    <a:pt x="2230946" y="1321161"/>
                    <a:pt x="2216494" y="1327147"/>
                    <a:pt x="2201426" y="1327147"/>
                  </a:cubicBezTo>
                  <a:lnTo>
                    <a:pt x="56816" y="1327147"/>
                  </a:lnTo>
                  <a:cubicBezTo>
                    <a:pt x="41747" y="1327147"/>
                    <a:pt x="27296" y="1321161"/>
                    <a:pt x="16641" y="1310506"/>
                  </a:cubicBezTo>
                  <a:cubicBezTo>
                    <a:pt x="5986" y="1299851"/>
                    <a:pt x="0" y="1285400"/>
                    <a:pt x="0" y="1270331"/>
                  </a:cubicBezTo>
                  <a:lnTo>
                    <a:pt x="0" y="56816"/>
                  </a:lnTo>
                  <a:cubicBezTo>
                    <a:pt x="0" y="41747"/>
                    <a:pt x="5986" y="27296"/>
                    <a:pt x="16641" y="16641"/>
                  </a:cubicBezTo>
                  <a:cubicBezTo>
                    <a:pt x="27296" y="5986"/>
                    <a:pt x="41747" y="0"/>
                    <a:pt x="56816" y="0"/>
                  </a:cubicBezTo>
                  <a:close/>
                </a:path>
              </a:pathLst>
            </a:custGeom>
            <a:solidFill>
              <a:srgbClr val="FFFFFF"/>
            </a:solidFill>
            <a:ln w="66675" cap="rnd">
              <a:solidFill>
                <a:srgbClr val="D4BC68"/>
              </a:solidFill>
              <a:prstDash val="solid"/>
              <a:round/>
            </a:ln>
          </p:spPr>
          <p:txBody>
            <a:bodyPr/>
            <a:lstStyle/>
            <a:p>
              <a:endParaRPr lang="en-US"/>
            </a:p>
          </p:txBody>
        </p:sp>
        <p:sp>
          <p:nvSpPr>
            <p:cNvPr id="27" name="TextBox 27"/>
            <p:cNvSpPr txBox="1"/>
            <p:nvPr/>
          </p:nvSpPr>
          <p:spPr>
            <a:xfrm>
              <a:off x="0" y="-28575"/>
              <a:ext cx="2258241" cy="1355722"/>
            </a:xfrm>
            <a:prstGeom prst="rect">
              <a:avLst/>
            </a:prstGeom>
          </p:spPr>
          <p:txBody>
            <a:bodyPr lIns="51257" tIns="51257" rIns="51257" bIns="51257" rtlCol="0" anchor="ctr"/>
            <a:lstStyle/>
            <a:p>
              <a:pPr algn="ctr">
                <a:lnSpc>
                  <a:spcPts val="2281"/>
                </a:lnSpc>
              </a:pPr>
              <a:endParaRPr/>
            </a:p>
          </p:txBody>
        </p:sp>
      </p:grpSp>
      <p:grpSp>
        <p:nvGrpSpPr>
          <p:cNvPr id="28" name="Group 28"/>
          <p:cNvGrpSpPr/>
          <p:nvPr/>
        </p:nvGrpSpPr>
        <p:grpSpPr>
          <a:xfrm>
            <a:off x="10127965" y="3593946"/>
            <a:ext cx="5271133" cy="963574"/>
            <a:chOff x="0" y="0"/>
            <a:chExt cx="1712866" cy="313115"/>
          </a:xfrm>
        </p:grpSpPr>
        <p:sp>
          <p:nvSpPr>
            <p:cNvPr id="29" name="Freeform 29"/>
            <p:cNvSpPr/>
            <p:nvPr/>
          </p:nvSpPr>
          <p:spPr>
            <a:xfrm>
              <a:off x="0" y="0"/>
              <a:ext cx="1712866" cy="313115"/>
            </a:xfrm>
            <a:custGeom>
              <a:avLst/>
              <a:gdLst/>
              <a:ahLst/>
              <a:cxnLst/>
              <a:rect l="l" t="t" r="r" b="b"/>
              <a:pathLst>
                <a:path w="1712866" h="313115">
                  <a:moveTo>
                    <a:pt x="74906" y="0"/>
                  </a:moveTo>
                  <a:lnTo>
                    <a:pt x="1637961" y="0"/>
                  </a:lnTo>
                  <a:cubicBezTo>
                    <a:pt x="1657827" y="0"/>
                    <a:pt x="1676879" y="7892"/>
                    <a:pt x="1690927" y="21939"/>
                  </a:cubicBezTo>
                  <a:cubicBezTo>
                    <a:pt x="1704975" y="35987"/>
                    <a:pt x="1712866" y="55039"/>
                    <a:pt x="1712866" y="74906"/>
                  </a:cubicBezTo>
                  <a:lnTo>
                    <a:pt x="1712866" y="238210"/>
                  </a:lnTo>
                  <a:cubicBezTo>
                    <a:pt x="1712866" y="279579"/>
                    <a:pt x="1679330" y="313115"/>
                    <a:pt x="1637961" y="313115"/>
                  </a:cubicBezTo>
                  <a:lnTo>
                    <a:pt x="74906" y="313115"/>
                  </a:lnTo>
                  <a:cubicBezTo>
                    <a:pt x="55039" y="313115"/>
                    <a:pt x="35987" y="305224"/>
                    <a:pt x="21939" y="291176"/>
                  </a:cubicBezTo>
                  <a:cubicBezTo>
                    <a:pt x="7892" y="277129"/>
                    <a:pt x="0" y="258076"/>
                    <a:pt x="0" y="238210"/>
                  </a:cubicBezTo>
                  <a:lnTo>
                    <a:pt x="0" y="74906"/>
                  </a:lnTo>
                  <a:cubicBezTo>
                    <a:pt x="0" y="55039"/>
                    <a:pt x="7892" y="35987"/>
                    <a:pt x="21939" y="21939"/>
                  </a:cubicBezTo>
                  <a:cubicBezTo>
                    <a:pt x="35987" y="7892"/>
                    <a:pt x="55039" y="0"/>
                    <a:pt x="74906" y="0"/>
                  </a:cubicBezTo>
                  <a:close/>
                </a:path>
              </a:pathLst>
            </a:custGeom>
            <a:solidFill>
              <a:srgbClr val="7B629A"/>
            </a:solidFill>
            <a:ln w="66675" cap="rnd">
              <a:solidFill>
                <a:srgbClr val="D4BC68"/>
              </a:solidFill>
              <a:prstDash val="solid"/>
              <a:round/>
            </a:ln>
          </p:spPr>
          <p:txBody>
            <a:bodyPr/>
            <a:lstStyle/>
            <a:p>
              <a:endParaRPr lang="en-US"/>
            </a:p>
          </p:txBody>
        </p:sp>
        <p:sp>
          <p:nvSpPr>
            <p:cNvPr id="30" name="TextBox 30"/>
            <p:cNvSpPr txBox="1"/>
            <p:nvPr/>
          </p:nvSpPr>
          <p:spPr>
            <a:xfrm>
              <a:off x="0" y="-28575"/>
              <a:ext cx="1712866" cy="341690"/>
            </a:xfrm>
            <a:prstGeom prst="rect">
              <a:avLst/>
            </a:prstGeom>
          </p:spPr>
          <p:txBody>
            <a:bodyPr lIns="51257" tIns="51257" rIns="51257" bIns="51257" rtlCol="0" anchor="ctr"/>
            <a:lstStyle/>
            <a:p>
              <a:pPr algn="ctr">
                <a:lnSpc>
                  <a:spcPts val="2281"/>
                </a:lnSpc>
              </a:pPr>
              <a:endParaRPr/>
            </a:p>
          </p:txBody>
        </p:sp>
      </p:grpSp>
      <p:sp>
        <p:nvSpPr>
          <p:cNvPr id="31" name="TextBox 31"/>
          <p:cNvSpPr txBox="1"/>
          <p:nvPr/>
        </p:nvSpPr>
        <p:spPr>
          <a:xfrm>
            <a:off x="9902614" y="5019693"/>
            <a:ext cx="5721836" cy="1946754"/>
          </a:xfrm>
          <a:prstGeom prst="rect">
            <a:avLst/>
          </a:prstGeom>
        </p:spPr>
        <p:txBody>
          <a:bodyPr lIns="0" tIns="0" rIns="0" bIns="0" rtlCol="0" anchor="t">
            <a:spAutoFit/>
          </a:bodyPr>
          <a:lstStyle/>
          <a:p>
            <a:pPr algn="ctr">
              <a:lnSpc>
                <a:spcPts val="3939"/>
              </a:lnSpc>
            </a:pPr>
            <a:r>
              <a:rPr lang="en-US" sz="2431" spc="121">
                <a:solidFill>
                  <a:srgbClr val="4E4449"/>
                </a:solidFill>
                <a:latin typeface="Ansam"/>
                <a:ea typeface="Ansam"/>
                <a:cs typeface="Ansam"/>
                <a:sym typeface="Ansam"/>
              </a:rPr>
              <a:t>Mock tryouts</a:t>
            </a:r>
          </a:p>
          <a:p>
            <a:pPr algn="ctr">
              <a:lnSpc>
                <a:spcPts val="3939"/>
              </a:lnSpc>
            </a:pPr>
            <a:r>
              <a:rPr lang="en-US" sz="2431" spc="121">
                <a:solidFill>
                  <a:srgbClr val="4E4449"/>
                </a:solidFill>
                <a:latin typeface="Ansam"/>
                <a:ea typeface="Ansam"/>
                <a:cs typeface="Ansam"/>
                <a:sym typeface="Ansam"/>
              </a:rPr>
              <a:t> allows the cheerleaders to run through tryouts and to experience what the process will be like </a:t>
            </a:r>
          </a:p>
        </p:txBody>
      </p:sp>
      <p:sp>
        <p:nvSpPr>
          <p:cNvPr id="32" name="TextBox 32"/>
          <p:cNvSpPr txBox="1"/>
          <p:nvPr/>
        </p:nvSpPr>
        <p:spPr>
          <a:xfrm>
            <a:off x="10127965" y="3798314"/>
            <a:ext cx="5271133" cy="459636"/>
          </a:xfrm>
          <a:prstGeom prst="rect">
            <a:avLst/>
          </a:prstGeom>
        </p:spPr>
        <p:txBody>
          <a:bodyPr lIns="0" tIns="0" rIns="0" bIns="0" rtlCol="0" anchor="t">
            <a:spAutoFit/>
          </a:bodyPr>
          <a:lstStyle/>
          <a:p>
            <a:pPr algn="ctr">
              <a:lnSpc>
                <a:spcPts val="3939"/>
              </a:lnSpc>
            </a:pPr>
            <a:r>
              <a:rPr lang="en-US" sz="2431" spc="121">
                <a:solidFill>
                  <a:srgbClr val="FFFFFF"/>
                </a:solidFill>
                <a:latin typeface="Ansam"/>
                <a:ea typeface="Ansam"/>
                <a:cs typeface="Ansam"/>
                <a:sym typeface="Ansam"/>
              </a:rPr>
              <a:t>MARCH 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1252750" y="1513272"/>
            <a:ext cx="15360936"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Parent Meeting and Forms: </a:t>
            </a:r>
          </a:p>
        </p:txBody>
      </p:sp>
      <p:grpSp>
        <p:nvGrpSpPr>
          <p:cNvPr id="17" name="Group 17"/>
          <p:cNvGrpSpPr/>
          <p:nvPr/>
        </p:nvGrpSpPr>
        <p:grpSpPr>
          <a:xfrm>
            <a:off x="1685335" y="3123092"/>
            <a:ext cx="14204265" cy="5792883"/>
            <a:chOff x="0" y="0"/>
            <a:chExt cx="3741041" cy="1525698"/>
          </a:xfrm>
        </p:grpSpPr>
        <p:sp>
          <p:nvSpPr>
            <p:cNvPr id="18" name="Freeform 18"/>
            <p:cNvSpPr/>
            <p:nvPr/>
          </p:nvSpPr>
          <p:spPr>
            <a:xfrm>
              <a:off x="0" y="0"/>
              <a:ext cx="3741041" cy="1525698"/>
            </a:xfrm>
            <a:custGeom>
              <a:avLst/>
              <a:gdLst/>
              <a:ahLst/>
              <a:cxnLst/>
              <a:rect l="l" t="t" r="r" b="b"/>
              <a:pathLst>
                <a:path w="3741041" h="1525698">
                  <a:moveTo>
                    <a:pt x="27797" y="0"/>
                  </a:moveTo>
                  <a:lnTo>
                    <a:pt x="3713244" y="0"/>
                  </a:lnTo>
                  <a:cubicBezTo>
                    <a:pt x="3728596" y="0"/>
                    <a:pt x="3741041" y="12445"/>
                    <a:pt x="3741041" y="27797"/>
                  </a:cubicBezTo>
                  <a:lnTo>
                    <a:pt x="3741041" y="1497901"/>
                  </a:lnTo>
                  <a:cubicBezTo>
                    <a:pt x="3741041" y="1505273"/>
                    <a:pt x="3738113" y="1512343"/>
                    <a:pt x="3732899" y="1517556"/>
                  </a:cubicBezTo>
                  <a:cubicBezTo>
                    <a:pt x="3727686" y="1522769"/>
                    <a:pt x="3720616" y="1525698"/>
                    <a:pt x="3713244" y="1525698"/>
                  </a:cubicBezTo>
                  <a:lnTo>
                    <a:pt x="27797" y="1525698"/>
                  </a:lnTo>
                  <a:cubicBezTo>
                    <a:pt x="20425" y="1525698"/>
                    <a:pt x="13355" y="1522769"/>
                    <a:pt x="8142" y="1517556"/>
                  </a:cubicBezTo>
                  <a:cubicBezTo>
                    <a:pt x="2929" y="1512343"/>
                    <a:pt x="0" y="1505273"/>
                    <a:pt x="0" y="1497901"/>
                  </a:cubicBezTo>
                  <a:lnTo>
                    <a:pt x="0" y="27797"/>
                  </a:lnTo>
                  <a:cubicBezTo>
                    <a:pt x="0" y="20425"/>
                    <a:pt x="2929" y="13355"/>
                    <a:pt x="8142" y="8142"/>
                  </a:cubicBezTo>
                  <a:cubicBezTo>
                    <a:pt x="13355" y="2929"/>
                    <a:pt x="20425" y="0"/>
                    <a:pt x="27797"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3741041" cy="1554273"/>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1915850" y="3080122"/>
            <a:ext cx="13874205" cy="6642860"/>
          </a:xfrm>
          <a:prstGeom prst="rect">
            <a:avLst/>
          </a:prstGeom>
        </p:spPr>
        <p:txBody>
          <a:bodyPr lIns="0" tIns="0" rIns="0" bIns="0" rtlCol="0" anchor="t">
            <a:spAutoFit/>
          </a:bodyPr>
          <a:lstStyle/>
          <a:p>
            <a:pPr algn="l">
              <a:lnSpc>
                <a:spcPts val="5177"/>
              </a:lnSpc>
            </a:pPr>
            <a:r>
              <a:rPr lang="en-US" sz="2682" spc="134">
                <a:solidFill>
                  <a:srgbClr val="4E4449"/>
                </a:solidFill>
                <a:latin typeface="Ansam"/>
                <a:ea typeface="Ansam"/>
                <a:cs typeface="Ansam"/>
                <a:sym typeface="Ansam"/>
              </a:rPr>
              <a:t>In order to be eligible for tryouts, each candidate and their parent/guardian must attend a mandatory meeting to discuss the selection process and cheerleader responsibilities.They must receive and sign for tryout packets. Any parent/guardian who is unable to attend this meeting must contact the cheer coach prior to the date of the meeting to receive the information for their student to be able to participate in the tryouts.</a:t>
            </a:r>
          </a:p>
          <a:p>
            <a:pPr algn="l">
              <a:lnSpc>
                <a:spcPts val="5177"/>
              </a:lnSpc>
            </a:pPr>
            <a:r>
              <a:rPr lang="en-US" sz="2682" spc="134">
                <a:solidFill>
                  <a:srgbClr val="4E4449"/>
                </a:solidFill>
                <a:latin typeface="Ansam"/>
                <a:ea typeface="Ansam"/>
                <a:cs typeface="Ansam"/>
                <a:sym typeface="Ansam"/>
              </a:rPr>
              <a:t>· MUST TURN IN PAPERWORK BY FIRST DAY OF CLINIC</a:t>
            </a:r>
          </a:p>
          <a:p>
            <a:pPr algn="l">
              <a:lnSpc>
                <a:spcPts val="5177"/>
              </a:lnSpc>
            </a:pPr>
            <a:r>
              <a:rPr lang="en-US" sz="2682" spc="134">
                <a:solidFill>
                  <a:srgbClr val="4E4449"/>
                </a:solidFill>
                <a:latin typeface="Ansam"/>
                <a:ea typeface="Ansam"/>
                <a:cs typeface="Ansam"/>
                <a:sym typeface="Ansam"/>
              </a:rPr>
              <a:t>-Parent Permission form   -application </a:t>
            </a:r>
          </a:p>
          <a:p>
            <a:pPr algn="l">
              <a:lnSpc>
                <a:spcPts val="5177"/>
              </a:lnSpc>
            </a:pPr>
            <a:r>
              <a:rPr lang="en-US" sz="2682" spc="134">
                <a:solidFill>
                  <a:srgbClr val="4E4449"/>
                </a:solidFill>
                <a:latin typeface="Ansam"/>
                <a:ea typeface="Ansam"/>
                <a:cs typeface="Ansam"/>
                <a:sym typeface="Ansam"/>
              </a:rPr>
              <a:t>-Letter of intent    - Administrative Seal of Approval    -RankOne forms</a:t>
            </a:r>
          </a:p>
          <a:p>
            <a:pPr algn="l">
              <a:lnSpc>
                <a:spcPts val="6556"/>
              </a:lnSpc>
            </a:pPr>
            <a:endParaRPr lang="en-US" sz="2682" spc="134">
              <a:solidFill>
                <a:srgbClr val="4E4449"/>
              </a:solidFill>
              <a:latin typeface="Ansam"/>
              <a:ea typeface="Ansam"/>
              <a:cs typeface="Ansam"/>
              <a:sym typeface="Ansa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1184274"/>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Forms</a:t>
            </a:r>
          </a:p>
        </p:txBody>
      </p:sp>
      <p:grpSp>
        <p:nvGrpSpPr>
          <p:cNvPr id="17" name="Group 17"/>
          <p:cNvGrpSpPr/>
          <p:nvPr/>
        </p:nvGrpSpPr>
        <p:grpSpPr>
          <a:xfrm>
            <a:off x="2416355" y="2984470"/>
            <a:ext cx="13959461" cy="2629602"/>
            <a:chOff x="0" y="0"/>
            <a:chExt cx="6135723" cy="1155812"/>
          </a:xfrm>
        </p:grpSpPr>
        <p:sp>
          <p:nvSpPr>
            <p:cNvPr id="18" name="Freeform 18"/>
            <p:cNvSpPr/>
            <p:nvPr/>
          </p:nvSpPr>
          <p:spPr>
            <a:xfrm>
              <a:off x="0" y="0"/>
              <a:ext cx="6135723" cy="1155812"/>
            </a:xfrm>
            <a:custGeom>
              <a:avLst/>
              <a:gdLst/>
              <a:ahLst/>
              <a:cxnLst/>
              <a:rect l="l" t="t" r="r" b="b"/>
              <a:pathLst>
                <a:path w="6135723" h="1155812">
                  <a:moveTo>
                    <a:pt x="19411" y="0"/>
                  </a:moveTo>
                  <a:lnTo>
                    <a:pt x="6116312" y="0"/>
                  </a:lnTo>
                  <a:cubicBezTo>
                    <a:pt x="6127032" y="0"/>
                    <a:pt x="6135723" y="8691"/>
                    <a:pt x="6135723" y="19411"/>
                  </a:cubicBezTo>
                  <a:lnTo>
                    <a:pt x="6135723" y="1136401"/>
                  </a:lnTo>
                  <a:cubicBezTo>
                    <a:pt x="6135723" y="1147121"/>
                    <a:pt x="6127032" y="1155812"/>
                    <a:pt x="6116312" y="1155812"/>
                  </a:cubicBezTo>
                  <a:lnTo>
                    <a:pt x="19411" y="1155812"/>
                  </a:lnTo>
                  <a:cubicBezTo>
                    <a:pt x="8691" y="1155812"/>
                    <a:pt x="0" y="1147121"/>
                    <a:pt x="0" y="1136401"/>
                  </a:cubicBezTo>
                  <a:lnTo>
                    <a:pt x="0" y="19411"/>
                  </a:lnTo>
                  <a:cubicBezTo>
                    <a:pt x="0" y="8691"/>
                    <a:pt x="8691" y="0"/>
                    <a:pt x="19411"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6135723" cy="1184387"/>
            </a:xfrm>
            <a:prstGeom prst="rect">
              <a:avLst/>
            </a:prstGeom>
          </p:spPr>
          <p:txBody>
            <a:bodyPr lIns="48827" tIns="48827" rIns="48827" bIns="48827" rtlCol="0" anchor="ctr"/>
            <a:lstStyle/>
            <a:p>
              <a:pPr algn="ctr">
                <a:lnSpc>
                  <a:spcPts val="2281"/>
                </a:lnSpc>
              </a:pPr>
              <a:endParaRPr/>
            </a:p>
          </p:txBody>
        </p:sp>
      </p:grpSp>
      <p:grpSp>
        <p:nvGrpSpPr>
          <p:cNvPr id="20" name="Group 20"/>
          <p:cNvGrpSpPr/>
          <p:nvPr/>
        </p:nvGrpSpPr>
        <p:grpSpPr>
          <a:xfrm>
            <a:off x="2027172" y="3268855"/>
            <a:ext cx="841134" cy="1947615"/>
            <a:chOff x="0" y="0"/>
            <a:chExt cx="369711" cy="856052"/>
          </a:xfrm>
        </p:grpSpPr>
        <p:sp>
          <p:nvSpPr>
            <p:cNvPr id="21" name="Freeform 21"/>
            <p:cNvSpPr/>
            <p:nvPr/>
          </p:nvSpPr>
          <p:spPr>
            <a:xfrm>
              <a:off x="0" y="0"/>
              <a:ext cx="369711" cy="856052"/>
            </a:xfrm>
            <a:custGeom>
              <a:avLst/>
              <a:gdLst/>
              <a:ahLst/>
              <a:cxnLst/>
              <a:rect l="l" t="t" r="r" b="b"/>
              <a:pathLst>
                <a:path w="369711" h="856052">
                  <a:moveTo>
                    <a:pt x="184855" y="0"/>
                  </a:moveTo>
                  <a:lnTo>
                    <a:pt x="184855" y="0"/>
                  </a:lnTo>
                  <a:cubicBezTo>
                    <a:pt x="286948" y="0"/>
                    <a:pt x="369711" y="82763"/>
                    <a:pt x="369711" y="184855"/>
                  </a:cubicBezTo>
                  <a:lnTo>
                    <a:pt x="369711" y="671197"/>
                  </a:lnTo>
                  <a:cubicBezTo>
                    <a:pt x="369711" y="773290"/>
                    <a:pt x="286948" y="856052"/>
                    <a:pt x="184855" y="856052"/>
                  </a:cubicBezTo>
                  <a:lnTo>
                    <a:pt x="184855" y="856052"/>
                  </a:lnTo>
                  <a:cubicBezTo>
                    <a:pt x="135829" y="856052"/>
                    <a:pt x="88810" y="836576"/>
                    <a:pt x="54143" y="801909"/>
                  </a:cubicBezTo>
                  <a:cubicBezTo>
                    <a:pt x="19476" y="767242"/>
                    <a:pt x="0" y="720224"/>
                    <a:pt x="0" y="671197"/>
                  </a:cubicBezTo>
                  <a:lnTo>
                    <a:pt x="0" y="184855"/>
                  </a:lnTo>
                  <a:cubicBezTo>
                    <a:pt x="0" y="135829"/>
                    <a:pt x="19476" y="88810"/>
                    <a:pt x="54143" y="54143"/>
                  </a:cubicBezTo>
                  <a:cubicBezTo>
                    <a:pt x="88810" y="19476"/>
                    <a:pt x="135829" y="0"/>
                    <a:pt x="184855" y="0"/>
                  </a:cubicBezTo>
                  <a:close/>
                </a:path>
              </a:pathLst>
            </a:custGeom>
            <a:solidFill>
              <a:srgbClr val="7B629A"/>
            </a:solidFill>
            <a:ln w="66675" cap="rnd">
              <a:solidFill>
                <a:srgbClr val="D4BC68"/>
              </a:solidFill>
              <a:prstDash val="solid"/>
              <a:round/>
            </a:ln>
          </p:spPr>
          <p:txBody>
            <a:bodyPr/>
            <a:lstStyle/>
            <a:p>
              <a:endParaRPr lang="en-US"/>
            </a:p>
          </p:txBody>
        </p:sp>
        <p:sp>
          <p:nvSpPr>
            <p:cNvPr id="22" name="TextBox 22"/>
            <p:cNvSpPr txBox="1"/>
            <p:nvPr/>
          </p:nvSpPr>
          <p:spPr>
            <a:xfrm>
              <a:off x="0" y="-28575"/>
              <a:ext cx="369711" cy="884627"/>
            </a:xfrm>
            <a:prstGeom prst="rect">
              <a:avLst/>
            </a:prstGeom>
          </p:spPr>
          <p:txBody>
            <a:bodyPr lIns="48827" tIns="48827" rIns="48827" bIns="48827" rtlCol="0" anchor="ctr"/>
            <a:lstStyle/>
            <a:p>
              <a:pPr algn="ctr">
                <a:lnSpc>
                  <a:spcPts val="2281"/>
                </a:lnSpc>
              </a:pPr>
              <a:endParaRPr/>
            </a:p>
          </p:txBody>
        </p:sp>
      </p:grpSp>
      <p:sp>
        <p:nvSpPr>
          <p:cNvPr id="23" name="TextBox 23"/>
          <p:cNvSpPr txBox="1"/>
          <p:nvPr/>
        </p:nvSpPr>
        <p:spPr>
          <a:xfrm>
            <a:off x="3364014" y="2997346"/>
            <a:ext cx="10388335" cy="447768"/>
          </a:xfrm>
          <a:prstGeom prst="rect">
            <a:avLst/>
          </a:prstGeom>
        </p:spPr>
        <p:txBody>
          <a:bodyPr lIns="0" tIns="0" rIns="0" bIns="0" rtlCol="0" anchor="t">
            <a:spAutoFit/>
          </a:bodyPr>
          <a:lstStyle/>
          <a:p>
            <a:pPr algn="l">
              <a:lnSpc>
                <a:spcPts val="3752"/>
              </a:lnSpc>
            </a:pPr>
            <a:r>
              <a:rPr lang="en-US" sz="2316" spc="115">
                <a:solidFill>
                  <a:srgbClr val="7B629A"/>
                </a:solidFill>
                <a:latin typeface="Ansam"/>
                <a:ea typeface="Ansam"/>
                <a:cs typeface="Ansam"/>
                <a:sym typeface="Ansam"/>
              </a:rPr>
              <a:t>Letter of Intent</a:t>
            </a:r>
          </a:p>
        </p:txBody>
      </p:sp>
      <p:sp>
        <p:nvSpPr>
          <p:cNvPr id="24" name="TextBox 24"/>
          <p:cNvSpPr txBox="1"/>
          <p:nvPr/>
        </p:nvSpPr>
        <p:spPr>
          <a:xfrm>
            <a:off x="3051152" y="3745385"/>
            <a:ext cx="13324663" cy="2331566"/>
          </a:xfrm>
          <a:prstGeom prst="rect">
            <a:avLst/>
          </a:prstGeom>
        </p:spPr>
        <p:txBody>
          <a:bodyPr lIns="0" tIns="0" rIns="0" bIns="0" rtlCol="0" anchor="t">
            <a:spAutoFit/>
          </a:bodyPr>
          <a:lstStyle/>
          <a:p>
            <a:pPr algn="l">
              <a:lnSpc>
                <a:spcPts val="3742"/>
              </a:lnSpc>
            </a:pPr>
            <a:r>
              <a:rPr lang="en-US" sz="2310" spc="115">
                <a:solidFill>
                  <a:srgbClr val="4E4449"/>
                </a:solidFill>
                <a:latin typeface="Ansam"/>
                <a:ea typeface="Ansam"/>
                <a:cs typeface="Ansam"/>
                <a:sym typeface="Ansam"/>
              </a:rPr>
              <a:t>Varsity Only- You only want to be on the varsity squad assuming you are in the top point earners</a:t>
            </a:r>
          </a:p>
          <a:p>
            <a:pPr algn="l">
              <a:lnSpc>
                <a:spcPts val="3742"/>
              </a:lnSpc>
            </a:pPr>
            <a:r>
              <a:rPr lang="en-US" sz="2310" spc="115">
                <a:solidFill>
                  <a:srgbClr val="4E4449"/>
                </a:solidFill>
                <a:latin typeface="Ansam"/>
                <a:ea typeface="Ansam"/>
                <a:cs typeface="Ansam"/>
                <a:sym typeface="Ansam"/>
              </a:rPr>
              <a:t>Both- You are okay with being on either team assuming </a:t>
            </a:r>
          </a:p>
          <a:p>
            <a:pPr algn="l">
              <a:lnSpc>
                <a:spcPts val="3742"/>
              </a:lnSpc>
            </a:pPr>
            <a:r>
              <a:rPr lang="en-US" sz="2310" spc="115">
                <a:solidFill>
                  <a:srgbClr val="4E4449"/>
                </a:solidFill>
                <a:latin typeface="Ansam"/>
                <a:ea typeface="Ansam"/>
                <a:cs typeface="Ansam"/>
                <a:sym typeface="Ansam"/>
              </a:rPr>
              <a:t>you are in the top 32</a:t>
            </a:r>
          </a:p>
          <a:p>
            <a:pPr algn="l">
              <a:lnSpc>
                <a:spcPts val="3904"/>
              </a:lnSpc>
            </a:pPr>
            <a:endParaRPr lang="en-US" sz="2310" spc="115">
              <a:solidFill>
                <a:srgbClr val="4E4449"/>
              </a:solidFill>
              <a:latin typeface="Ansam"/>
              <a:ea typeface="Ansam"/>
              <a:cs typeface="Ansam"/>
              <a:sym typeface="Ansam"/>
            </a:endParaRPr>
          </a:p>
        </p:txBody>
      </p:sp>
      <p:grpSp>
        <p:nvGrpSpPr>
          <p:cNvPr id="25" name="Group 25"/>
          <p:cNvGrpSpPr/>
          <p:nvPr/>
        </p:nvGrpSpPr>
        <p:grpSpPr>
          <a:xfrm>
            <a:off x="2411058" y="5888725"/>
            <a:ext cx="13959461" cy="2629602"/>
            <a:chOff x="0" y="0"/>
            <a:chExt cx="6135723" cy="1155812"/>
          </a:xfrm>
        </p:grpSpPr>
        <p:sp>
          <p:nvSpPr>
            <p:cNvPr id="26" name="Freeform 26"/>
            <p:cNvSpPr/>
            <p:nvPr/>
          </p:nvSpPr>
          <p:spPr>
            <a:xfrm>
              <a:off x="0" y="0"/>
              <a:ext cx="6135723" cy="1155812"/>
            </a:xfrm>
            <a:custGeom>
              <a:avLst/>
              <a:gdLst/>
              <a:ahLst/>
              <a:cxnLst/>
              <a:rect l="l" t="t" r="r" b="b"/>
              <a:pathLst>
                <a:path w="6135723" h="1155812">
                  <a:moveTo>
                    <a:pt x="19411" y="0"/>
                  </a:moveTo>
                  <a:lnTo>
                    <a:pt x="6116312" y="0"/>
                  </a:lnTo>
                  <a:cubicBezTo>
                    <a:pt x="6127032" y="0"/>
                    <a:pt x="6135723" y="8691"/>
                    <a:pt x="6135723" y="19411"/>
                  </a:cubicBezTo>
                  <a:lnTo>
                    <a:pt x="6135723" y="1136401"/>
                  </a:lnTo>
                  <a:cubicBezTo>
                    <a:pt x="6135723" y="1147121"/>
                    <a:pt x="6127032" y="1155812"/>
                    <a:pt x="6116312" y="1155812"/>
                  </a:cubicBezTo>
                  <a:lnTo>
                    <a:pt x="19411" y="1155812"/>
                  </a:lnTo>
                  <a:cubicBezTo>
                    <a:pt x="8691" y="1155812"/>
                    <a:pt x="0" y="1147121"/>
                    <a:pt x="0" y="1136401"/>
                  </a:cubicBezTo>
                  <a:lnTo>
                    <a:pt x="0" y="19411"/>
                  </a:lnTo>
                  <a:cubicBezTo>
                    <a:pt x="0" y="8691"/>
                    <a:pt x="8691" y="0"/>
                    <a:pt x="19411" y="0"/>
                  </a:cubicBezTo>
                  <a:close/>
                </a:path>
              </a:pathLst>
            </a:custGeom>
            <a:solidFill>
              <a:srgbClr val="FFFFFF"/>
            </a:solidFill>
            <a:ln w="66675" cap="rnd">
              <a:solidFill>
                <a:srgbClr val="D4BC68"/>
              </a:solidFill>
              <a:prstDash val="solid"/>
              <a:round/>
            </a:ln>
          </p:spPr>
          <p:txBody>
            <a:bodyPr/>
            <a:lstStyle/>
            <a:p>
              <a:endParaRPr lang="en-US"/>
            </a:p>
          </p:txBody>
        </p:sp>
        <p:sp>
          <p:nvSpPr>
            <p:cNvPr id="27" name="TextBox 27"/>
            <p:cNvSpPr txBox="1"/>
            <p:nvPr/>
          </p:nvSpPr>
          <p:spPr>
            <a:xfrm>
              <a:off x="0" y="-28575"/>
              <a:ext cx="6135723" cy="1184387"/>
            </a:xfrm>
            <a:prstGeom prst="rect">
              <a:avLst/>
            </a:prstGeom>
          </p:spPr>
          <p:txBody>
            <a:bodyPr lIns="48827" tIns="48827" rIns="48827" bIns="48827" rtlCol="0" anchor="ctr"/>
            <a:lstStyle/>
            <a:p>
              <a:pPr algn="ctr">
                <a:lnSpc>
                  <a:spcPts val="2281"/>
                </a:lnSpc>
              </a:pPr>
              <a:endParaRPr/>
            </a:p>
          </p:txBody>
        </p:sp>
      </p:grpSp>
      <p:grpSp>
        <p:nvGrpSpPr>
          <p:cNvPr id="28" name="Group 28"/>
          <p:cNvGrpSpPr/>
          <p:nvPr/>
        </p:nvGrpSpPr>
        <p:grpSpPr>
          <a:xfrm>
            <a:off x="2021875" y="6173111"/>
            <a:ext cx="841134" cy="1947615"/>
            <a:chOff x="0" y="0"/>
            <a:chExt cx="369711" cy="856052"/>
          </a:xfrm>
        </p:grpSpPr>
        <p:sp>
          <p:nvSpPr>
            <p:cNvPr id="29" name="Freeform 29"/>
            <p:cNvSpPr/>
            <p:nvPr/>
          </p:nvSpPr>
          <p:spPr>
            <a:xfrm>
              <a:off x="0" y="0"/>
              <a:ext cx="369711" cy="856052"/>
            </a:xfrm>
            <a:custGeom>
              <a:avLst/>
              <a:gdLst/>
              <a:ahLst/>
              <a:cxnLst/>
              <a:rect l="l" t="t" r="r" b="b"/>
              <a:pathLst>
                <a:path w="369711" h="856052">
                  <a:moveTo>
                    <a:pt x="184855" y="0"/>
                  </a:moveTo>
                  <a:lnTo>
                    <a:pt x="184855" y="0"/>
                  </a:lnTo>
                  <a:cubicBezTo>
                    <a:pt x="286948" y="0"/>
                    <a:pt x="369711" y="82763"/>
                    <a:pt x="369711" y="184855"/>
                  </a:cubicBezTo>
                  <a:lnTo>
                    <a:pt x="369711" y="671197"/>
                  </a:lnTo>
                  <a:cubicBezTo>
                    <a:pt x="369711" y="773290"/>
                    <a:pt x="286948" y="856052"/>
                    <a:pt x="184855" y="856052"/>
                  </a:cubicBezTo>
                  <a:lnTo>
                    <a:pt x="184855" y="856052"/>
                  </a:lnTo>
                  <a:cubicBezTo>
                    <a:pt x="135829" y="856052"/>
                    <a:pt x="88810" y="836576"/>
                    <a:pt x="54143" y="801909"/>
                  </a:cubicBezTo>
                  <a:cubicBezTo>
                    <a:pt x="19476" y="767242"/>
                    <a:pt x="0" y="720224"/>
                    <a:pt x="0" y="671197"/>
                  </a:cubicBezTo>
                  <a:lnTo>
                    <a:pt x="0" y="184855"/>
                  </a:lnTo>
                  <a:cubicBezTo>
                    <a:pt x="0" y="135829"/>
                    <a:pt x="19476" y="88810"/>
                    <a:pt x="54143" y="54143"/>
                  </a:cubicBezTo>
                  <a:cubicBezTo>
                    <a:pt x="88810" y="19476"/>
                    <a:pt x="135829" y="0"/>
                    <a:pt x="184855" y="0"/>
                  </a:cubicBezTo>
                  <a:close/>
                </a:path>
              </a:pathLst>
            </a:custGeom>
            <a:solidFill>
              <a:srgbClr val="7B629A"/>
            </a:solidFill>
            <a:ln w="66675" cap="rnd">
              <a:solidFill>
                <a:srgbClr val="D4BC68"/>
              </a:solidFill>
              <a:prstDash val="solid"/>
              <a:round/>
            </a:ln>
          </p:spPr>
          <p:txBody>
            <a:bodyPr/>
            <a:lstStyle/>
            <a:p>
              <a:endParaRPr lang="en-US"/>
            </a:p>
          </p:txBody>
        </p:sp>
        <p:sp>
          <p:nvSpPr>
            <p:cNvPr id="30" name="TextBox 30"/>
            <p:cNvSpPr txBox="1"/>
            <p:nvPr/>
          </p:nvSpPr>
          <p:spPr>
            <a:xfrm>
              <a:off x="0" y="-28575"/>
              <a:ext cx="369711" cy="884627"/>
            </a:xfrm>
            <a:prstGeom prst="rect">
              <a:avLst/>
            </a:prstGeom>
          </p:spPr>
          <p:txBody>
            <a:bodyPr lIns="48827" tIns="48827" rIns="48827" bIns="48827" rtlCol="0" anchor="ctr"/>
            <a:lstStyle/>
            <a:p>
              <a:pPr algn="ctr">
                <a:lnSpc>
                  <a:spcPts val="2281"/>
                </a:lnSpc>
              </a:pPr>
              <a:endParaRPr/>
            </a:p>
          </p:txBody>
        </p:sp>
      </p:grpSp>
      <p:sp>
        <p:nvSpPr>
          <p:cNvPr id="31" name="TextBox 31"/>
          <p:cNvSpPr txBox="1"/>
          <p:nvPr/>
        </p:nvSpPr>
        <p:spPr>
          <a:xfrm>
            <a:off x="3364014" y="5884225"/>
            <a:ext cx="10388335" cy="447768"/>
          </a:xfrm>
          <a:prstGeom prst="rect">
            <a:avLst/>
          </a:prstGeom>
        </p:spPr>
        <p:txBody>
          <a:bodyPr lIns="0" tIns="0" rIns="0" bIns="0" rtlCol="0" anchor="t">
            <a:spAutoFit/>
          </a:bodyPr>
          <a:lstStyle/>
          <a:p>
            <a:pPr marL="0" lvl="1" indent="0" algn="l">
              <a:lnSpc>
                <a:spcPts val="3752"/>
              </a:lnSpc>
              <a:spcBef>
                <a:spcPct val="0"/>
              </a:spcBef>
            </a:pPr>
            <a:r>
              <a:rPr lang="en-US" sz="2316" spc="115">
                <a:solidFill>
                  <a:srgbClr val="7B629A"/>
                </a:solidFill>
                <a:latin typeface="Ansam"/>
                <a:ea typeface="Ansam"/>
                <a:cs typeface="Ansam"/>
                <a:sym typeface="Ansam"/>
              </a:rPr>
              <a:t>Rank One Forms</a:t>
            </a:r>
          </a:p>
        </p:txBody>
      </p:sp>
      <p:sp>
        <p:nvSpPr>
          <p:cNvPr id="32" name="TextBox 32"/>
          <p:cNvSpPr txBox="1"/>
          <p:nvPr/>
        </p:nvSpPr>
        <p:spPr>
          <a:xfrm>
            <a:off x="2868306" y="6341518"/>
            <a:ext cx="13397819" cy="2603872"/>
          </a:xfrm>
          <a:prstGeom prst="rect">
            <a:avLst/>
          </a:prstGeom>
        </p:spPr>
        <p:txBody>
          <a:bodyPr lIns="0" tIns="0" rIns="0" bIns="0" rtlCol="0" anchor="t">
            <a:spAutoFit/>
          </a:bodyPr>
          <a:lstStyle/>
          <a:p>
            <a:pPr algn="l">
              <a:lnSpc>
                <a:spcPts val="3410"/>
              </a:lnSpc>
            </a:pPr>
            <a:r>
              <a:rPr lang="en-US" sz="2104" spc="105">
                <a:solidFill>
                  <a:srgbClr val="4E4449"/>
                </a:solidFill>
                <a:latin typeface="Ansam"/>
                <a:ea typeface="Ansam"/>
                <a:cs typeface="Ansam"/>
                <a:sym typeface="Ansam"/>
              </a:rPr>
              <a:t>Physical Examination: All candidates must submit a current preparticipation physical examination form signed and stamped by a medical doctor before the tryout clinic. </a:t>
            </a:r>
          </a:p>
          <a:p>
            <a:pPr algn="l">
              <a:lnSpc>
                <a:spcPts val="3410"/>
              </a:lnSpc>
            </a:pPr>
            <a:r>
              <a:rPr lang="en-US" sz="2104" spc="105">
                <a:solidFill>
                  <a:srgbClr val="4E4449"/>
                </a:solidFill>
                <a:latin typeface="Ansam"/>
                <a:ea typeface="Ansam"/>
                <a:cs typeface="Ansam"/>
                <a:sym typeface="Ansam"/>
              </a:rPr>
              <a:t>-athletic participation form</a:t>
            </a:r>
          </a:p>
          <a:p>
            <a:pPr algn="l">
              <a:lnSpc>
                <a:spcPts val="3410"/>
              </a:lnSpc>
            </a:pPr>
            <a:r>
              <a:rPr lang="en-US" sz="2104" spc="105">
                <a:solidFill>
                  <a:srgbClr val="4E4449"/>
                </a:solidFill>
                <a:latin typeface="Ansam"/>
                <a:ea typeface="Ansam"/>
                <a:cs typeface="Ansam"/>
                <a:sym typeface="Ansam"/>
              </a:rPr>
              <a:t>-emergency contact form </a:t>
            </a:r>
          </a:p>
          <a:p>
            <a:pPr algn="l">
              <a:lnSpc>
                <a:spcPts val="3410"/>
              </a:lnSpc>
            </a:pPr>
            <a:r>
              <a:rPr lang="en-US" sz="2104" spc="105">
                <a:solidFill>
                  <a:srgbClr val="4E4449"/>
                </a:solidFill>
                <a:latin typeface="Ansam"/>
                <a:ea typeface="Ansam"/>
                <a:cs typeface="Ansam"/>
                <a:sym typeface="Ansam"/>
              </a:rPr>
              <a:t>-UIL signature page</a:t>
            </a:r>
          </a:p>
          <a:p>
            <a:pPr algn="l">
              <a:lnSpc>
                <a:spcPts val="3895"/>
              </a:lnSpc>
            </a:pPr>
            <a:endParaRPr lang="en-US" sz="2104" spc="105">
              <a:solidFill>
                <a:srgbClr val="4E4449"/>
              </a:solidFill>
              <a:latin typeface="Ansam"/>
              <a:ea typeface="Ansam"/>
              <a:cs typeface="Ansam"/>
              <a:sym typeface="Ansa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1252750" y="1513272"/>
            <a:ext cx="15360936"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Tryouts</a:t>
            </a:r>
          </a:p>
        </p:txBody>
      </p:sp>
      <p:grpSp>
        <p:nvGrpSpPr>
          <p:cNvPr id="17" name="Group 17"/>
          <p:cNvGrpSpPr/>
          <p:nvPr/>
        </p:nvGrpSpPr>
        <p:grpSpPr>
          <a:xfrm>
            <a:off x="1685335" y="3123092"/>
            <a:ext cx="14204265" cy="5792883"/>
            <a:chOff x="0" y="0"/>
            <a:chExt cx="3741041" cy="1525698"/>
          </a:xfrm>
        </p:grpSpPr>
        <p:sp>
          <p:nvSpPr>
            <p:cNvPr id="18" name="Freeform 18"/>
            <p:cNvSpPr/>
            <p:nvPr/>
          </p:nvSpPr>
          <p:spPr>
            <a:xfrm>
              <a:off x="0" y="0"/>
              <a:ext cx="3741041" cy="1525698"/>
            </a:xfrm>
            <a:custGeom>
              <a:avLst/>
              <a:gdLst/>
              <a:ahLst/>
              <a:cxnLst/>
              <a:rect l="l" t="t" r="r" b="b"/>
              <a:pathLst>
                <a:path w="3741041" h="1525698">
                  <a:moveTo>
                    <a:pt x="27797" y="0"/>
                  </a:moveTo>
                  <a:lnTo>
                    <a:pt x="3713244" y="0"/>
                  </a:lnTo>
                  <a:cubicBezTo>
                    <a:pt x="3728596" y="0"/>
                    <a:pt x="3741041" y="12445"/>
                    <a:pt x="3741041" y="27797"/>
                  </a:cubicBezTo>
                  <a:lnTo>
                    <a:pt x="3741041" y="1497901"/>
                  </a:lnTo>
                  <a:cubicBezTo>
                    <a:pt x="3741041" y="1505273"/>
                    <a:pt x="3738113" y="1512343"/>
                    <a:pt x="3732899" y="1517556"/>
                  </a:cubicBezTo>
                  <a:cubicBezTo>
                    <a:pt x="3727686" y="1522769"/>
                    <a:pt x="3720616" y="1525698"/>
                    <a:pt x="3713244" y="1525698"/>
                  </a:cubicBezTo>
                  <a:lnTo>
                    <a:pt x="27797" y="1525698"/>
                  </a:lnTo>
                  <a:cubicBezTo>
                    <a:pt x="20425" y="1525698"/>
                    <a:pt x="13355" y="1522769"/>
                    <a:pt x="8142" y="1517556"/>
                  </a:cubicBezTo>
                  <a:cubicBezTo>
                    <a:pt x="2929" y="1512343"/>
                    <a:pt x="0" y="1505273"/>
                    <a:pt x="0" y="1497901"/>
                  </a:cubicBezTo>
                  <a:lnTo>
                    <a:pt x="0" y="27797"/>
                  </a:lnTo>
                  <a:cubicBezTo>
                    <a:pt x="0" y="20425"/>
                    <a:pt x="2929" y="13355"/>
                    <a:pt x="8142" y="8142"/>
                  </a:cubicBezTo>
                  <a:cubicBezTo>
                    <a:pt x="13355" y="2929"/>
                    <a:pt x="20425" y="0"/>
                    <a:pt x="27797"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3741041" cy="1554273"/>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1915850" y="3080122"/>
            <a:ext cx="13874205" cy="5985635"/>
          </a:xfrm>
          <a:prstGeom prst="rect">
            <a:avLst/>
          </a:prstGeom>
        </p:spPr>
        <p:txBody>
          <a:bodyPr lIns="0" tIns="0" rIns="0" bIns="0" rtlCol="0" anchor="t">
            <a:spAutoFit/>
          </a:bodyPr>
          <a:lstStyle/>
          <a:p>
            <a:pPr marL="579130" lvl="1" indent="-289565" algn="l">
              <a:lnSpc>
                <a:spcPts val="5177"/>
              </a:lnSpc>
              <a:buFont typeface="Arial"/>
              <a:buChar char="•"/>
            </a:pPr>
            <a:r>
              <a:rPr lang="en-US" sz="2682" spc="134">
                <a:solidFill>
                  <a:srgbClr val="4E4449"/>
                </a:solidFill>
                <a:latin typeface="Ansam"/>
                <a:ea typeface="Ansam"/>
                <a:cs typeface="Ansam"/>
                <a:sym typeface="Ansam"/>
              </a:rPr>
              <a:t>Tryouts will take place on campus</a:t>
            </a:r>
          </a:p>
          <a:p>
            <a:pPr marL="579130" lvl="1" indent="-289565" algn="l">
              <a:lnSpc>
                <a:spcPts val="5177"/>
              </a:lnSpc>
              <a:buFont typeface="Arial"/>
              <a:buChar char="•"/>
            </a:pPr>
            <a:r>
              <a:rPr lang="en-US" sz="2682" spc="134">
                <a:solidFill>
                  <a:srgbClr val="4E4449"/>
                </a:solidFill>
                <a:latin typeface="Ansam"/>
                <a:ea typeface="Ansam"/>
                <a:cs typeface="Ansam"/>
                <a:sym typeface="Ansam"/>
              </a:rPr>
              <a:t>Tryouts are closed to the public</a:t>
            </a:r>
          </a:p>
          <a:p>
            <a:pPr marL="579130" lvl="1" indent="-289565" algn="l">
              <a:lnSpc>
                <a:spcPts val="5177"/>
              </a:lnSpc>
              <a:buFont typeface="Arial"/>
              <a:buChar char="•"/>
            </a:pPr>
            <a:r>
              <a:rPr lang="en-US" sz="2682" spc="134">
                <a:solidFill>
                  <a:srgbClr val="4E4449"/>
                </a:solidFill>
                <a:latin typeface="Ansam"/>
                <a:ea typeface="Ansam"/>
                <a:cs typeface="Ansam"/>
                <a:sym typeface="Ansam"/>
              </a:rPr>
              <a:t>At least 1 campus administrator AND co-coordinator </a:t>
            </a:r>
          </a:p>
          <a:p>
            <a:pPr marL="579130" lvl="1" indent="-289565" algn="l">
              <a:lnSpc>
                <a:spcPts val="5177"/>
              </a:lnSpc>
              <a:buFont typeface="Arial"/>
              <a:buChar char="•"/>
            </a:pPr>
            <a:r>
              <a:rPr lang="en-US" sz="2682" spc="134">
                <a:solidFill>
                  <a:srgbClr val="4E4449"/>
                </a:solidFill>
                <a:latin typeface="Ansam"/>
                <a:ea typeface="Ansam"/>
                <a:cs typeface="Ansam"/>
                <a:sym typeface="Ansam"/>
              </a:rPr>
              <a:t>Students must wear solid blue shorts and a solid white t-shirt, at tryouts they will pin their number to their shirt! (no logos or insignia of any kind)</a:t>
            </a:r>
          </a:p>
          <a:p>
            <a:pPr marL="579130" lvl="1" indent="-289565" algn="l">
              <a:lnSpc>
                <a:spcPts val="5177"/>
              </a:lnSpc>
              <a:buFont typeface="Arial"/>
              <a:buChar char="•"/>
            </a:pPr>
            <a:r>
              <a:rPr lang="en-US" sz="2682" spc="134">
                <a:solidFill>
                  <a:srgbClr val="4E4449"/>
                </a:solidFill>
                <a:latin typeface="Ansam"/>
                <a:ea typeface="Ansam"/>
                <a:cs typeface="Ansam"/>
                <a:sym typeface="Ansam"/>
              </a:rPr>
              <a:t>current Elkins cheerleaders may not signify in any way</a:t>
            </a:r>
          </a:p>
          <a:p>
            <a:pPr marL="579130" lvl="1" indent="-289565" algn="l">
              <a:lnSpc>
                <a:spcPts val="5177"/>
              </a:lnSpc>
              <a:buFont typeface="Arial"/>
              <a:buChar char="•"/>
            </a:pPr>
            <a:r>
              <a:rPr lang="en-US" sz="2682" spc="134">
                <a:solidFill>
                  <a:srgbClr val="4E4449"/>
                </a:solidFill>
                <a:latin typeface="Ansam"/>
                <a:ea typeface="Ansam"/>
                <a:cs typeface="Ansam"/>
                <a:sym typeface="Ansam"/>
              </a:rPr>
              <a:t>3 impartial judges</a:t>
            </a:r>
          </a:p>
          <a:p>
            <a:pPr marL="579130" lvl="1" indent="-289565" algn="l">
              <a:lnSpc>
                <a:spcPts val="5177"/>
              </a:lnSpc>
              <a:buFont typeface="Arial"/>
              <a:buChar char="•"/>
            </a:pPr>
            <a:r>
              <a:rPr lang="en-US" sz="2682" spc="134">
                <a:solidFill>
                  <a:srgbClr val="4E4449"/>
                </a:solidFill>
                <a:latin typeface="Ansam"/>
                <a:ea typeface="Ansam"/>
                <a:cs typeface="Ansam"/>
                <a:sym typeface="Ansam"/>
              </a:rPr>
              <a:t>jumps, tumbling, cheer, dance</a:t>
            </a:r>
          </a:p>
          <a:p>
            <a:pPr algn="l">
              <a:lnSpc>
                <a:spcPts val="6556"/>
              </a:lnSpc>
            </a:pPr>
            <a:endParaRPr lang="en-US" sz="2682" spc="134">
              <a:solidFill>
                <a:srgbClr val="4E4449"/>
              </a:solidFill>
              <a:latin typeface="Ansam"/>
              <a:ea typeface="Ansam"/>
              <a:cs typeface="Ansam"/>
              <a:sym typeface="Ansa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1252750" y="1513272"/>
            <a:ext cx="15360936"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Tryouts</a:t>
            </a:r>
          </a:p>
        </p:txBody>
      </p:sp>
      <p:grpSp>
        <p:nvGrpSpPr>
          <p:cNvPr id="17" name="Group 17"/>
          <p:cNvGrpSpPr/>
          <p:nvPr/>
        </p:nvGrpSpPr>
        <p:grpSpPr>
          <a:xfrm>
            <a:off x="1685335" y="3123092"/>
            <a:ext cx="14204265" cy="5792883"/>
            <a:chOff x="0" y="0"/>
            <a:chExt cx="3741041" cy="1525698"/>
          </a:xfrm>
        </p:grpSpPr>
        <p:sp>
          <p:nvSpPr>
            <p:cNvPr id="18" name="Freeform 18"/>
            <p:cNvSpPr/>
            <p:nvPr/>
          </p:nvSpPr>
          <p:spPr>
            <a:xfrm>
              <a:off x="0" y="0"/>
              <a:ext cx="3741041" cy="1525698"/>
            </a:xfrm>
            <a:custGeom>
              <a:avLst/>
              <a:gdLst/>
              <a:ahLst/>
              <a:cxnLst/>
              <a:rect l="l" t="t" r="r" b="b"/>
              <a:pathLst>
                <a:path w="3741041" h="1525698">
                  <a:moveTo>
                    <a:pt x="27797" y="0"/>
                  </a:moveTo>
                  <a:lnTo>
                    <a:pt x="3713244" y="0"/>
                  </a:lnTo>
                  <a:cubicBezTo>
                    <a:pt x="3728596" y="0"/>
                    <a:pt x="3741041" y="12445"/>
                    <a:pt x="3741041" y="27797"/>
                  </a:cubicBezTo>
                  <a:lnTo>
                    <a:pt x="3741041" y="1497901"/>
                  </a:lnTo>
                  <a:cubicBezTo>
                    <a:pt x="3741041" y="1505273"/>
                    <a:pt x="3738113" y="1512343"/>
                    <a:pt x="3732899" y="1517556"/>
                  </a:cubicBezTo>
                  <a:cubicBezTo>
                    <a:pt x="3727686" y="1522769"/>
                    <a:pt x="3720616" y="1525698"/>
                    <a:pt x="3713244" y="1525698"/>
                  </a:cubicBezTo>
                  <a:lnTo>
                    <a:pt x="27797" y="1525698"/>
                  </a:lnTo>
                  <a:cubicBezTo>
                    <a:pt x="20425" y="1525698"/>
                    <a:pt x="13355" y="1522769"/>
                    <a:pt x="8142" y="1517556"/>
                  </a:cubicBezTo>
                  <a:cubicBezTo>
                    <a:pt x="2929" y="1512343"/>
                    <a:pt x="0" y="1505273"/>
                    <a:pt x="0" y="1497901"/>
                  </a:cubicBezTo>
                  <a:lnTo>
                    <a:pt x="0" y="27797"/>
                  </a:lnTo>
                  <a:cubicBezTo>
                    <a:pt x="0" y="20425"/>
                    <a:pt x="2929" y="13355"/>
                    <a:pt x="8142" y="8142"/>
                  </a:cubicBezTo>
                  <a:cubicBezTo>
                    <a:pt x="13355" y="2929"/>
                    <a:pt x="20425" y="0"/>
                    <a:pt x="27797"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3741041" cy="1554273"/>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1915850" y="3022972"/>
            <a:ext cx="13874205" cy="762999"/>
          </a:xfrm>
          <a:prstGeom prst="rect">
            <a:avLst/>
          </a:prstGeom>
        </p:spPr>
        <p:txBody>
          <a:bodyPr lIns="0" tIns="0" rIns="0" bIns="0" rtlCol="0" anchor="t">
            <a:spAutoFit/>
          </a:bodyPr>
          <a:lstStyle/>
          <a:p>
            <a:pPr algn="ctr">
              <a:lnSpc>
                <a:spcPts val="6720"/>
              </a:lnSpc>
            </a:pPr>
            <a:r>
              <a:rPr lang="en-US" sz="3482" spc="174">
                <a:solidFill>
                  <a:srgbClr val="4E4449"/>
                </a:solidFill>
                <a:latin typeface="Ansam"/>
                <a:ea typeface="Ansam"/>
                <a:cs typeface="Ansam"/>
                <a:sym typeface="Ansam"/>
              </a:rPr>
              <a:t>Go to Handbook to give rubric and scoresheet example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1521195" y="2965376"/>
            <a:ext cx="10276979" cy="5635919"/>
            <a:chOff x="0" y="0"/>
            <a:chExt cx="2706694" cy="1484357"/>
          </a:xfrm>
        </p:grpSpPr>
        <p:sp>
          <p:nvSpPr>
            <p:cNvPr id="17" name="Freeform 17"/>
            <p:cNvSpPr/>
            <p:nvPr/>
          </p:nvSpPr>
          <p:spPr>
            <a:xfrm>
              <a:off x="0" y="0"/>
              <a:ext cx="2706694" cy="1484357"/>
            </a:xfrm>
            <a:custGeom>
              <a:avLst/>
              <a:gdLst/>
              <a:ahLst/>
              <a:cxnLst/>
              <a:rect l="l" t="t" r="r" b="b"/>
              <a:pathLst>
                <a:path w="2706694" h="1484357">
                  <a:moveTo>
                    <a:pt x="38420" y="0"/>
                  </a:moveTo>
                  <a:lnTo>
                    <a:pt x="2668275" y="0"/>
                  </a:lnTo>
                  <a:cubicBezTo>
                    <a:pt x="2678464" y="0"/>
                    <a:pt x="2688236" y="4048"/>
                    <a:pt x="2695441" y="11253"/>
                  </a:cubicBezTo>
                  <a:cubicBezTo>
                    <a:pt x="2702646" y="18458"/>
                    <a:pt x="2706694" y="28230"/>
                    <a:pt x="2706694" y="38420"/>
                  </a:cubicBezTo>
                  <a:lnTo>
                    <a:pt x="2706694" y="1445938"/>
                  </a:lnTo>
                  <a:cubicBezTo>
                    <a:pt x="2706694" y="1456127"/>
                    <a:pt x="2702646" y="1465899"/>
                    <a:pt x="2695441" y="1473104"/>
                  </a:cubicBezTo>
                  <a:cubicBezTo>
                    <a:pt x="2688236" y="1480309"/>
                    <a:pt x="2678464" y="1484357"/>
                    <a:pt x="2668275" y="1484357"/>
                  </a:cubicBezTo>
                  <a:lnTo>
                    <a:pt x="38420" y="1484357"/>
                  </a:lnTo>
                  <a:cubicBezTo>
                    <a:pt x="28230" y="1484357"/>
                    <a:pt x="18458" y="1480309"/>
                    <a:pt x="11253" y="1473104"/>
                  </a:cubicBezTo>
                  <a:cubicBezTo>
                    <a:pt x="4048" y="1465899"/>
                    <a:pt x="0" y="1456127"/>
                    <a:pt x="0" y="1445938"/>
                  </a:cubicBezTo>
                  <a:lnTo>
                    <a:pt x="0" y="38420"/>
                  </a:lnTo>
                  <a:cubicBezTo>
                    <a:pt x="0" y="28230"/>
                    <a:pt x="4048" y="18458"/>
                    <a:pt x="11253" y="11253"/>
                  </a:cubicBezTo>
                  <a:cubicBezTo>
                    <a:pt x="18458" y="4048"/>
                    <a:pt x="28230" y="0"/>
                    <a:pt x="38420"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2706694" cy="1512932"/>
            </a:xfrm>
            <a:prstGeom prst="rect">
              <a:avLst/>
            </a:prstGeom>
          </p:spPr>
          <p:txBody>
            <a:bodyPr lIns="50800" tIns="50800" rIns="50800" bIns="50800" rtlCol="0" anchor="ctr"/>
            <a:lstStyle/>
            <a:p>
              <a:pPr algn="ctr">
                <a:lnSpc>
                  <a:spcPts val="2281"/>
                </a:lnSpc>
              </a:pPr>
              <a:endParaRPr/>
            </a:p>
          </p:txBody>
        </p:sp>
      </p:grpSp>
      <p:grpSp>
        <p:nvGrpSpPr>
          <p:cNvPr id="19" name="Group 19"/>
          <p:cNvGrpSpPr>
            <a:grpSpLocks noChangeAspect="1"/>
          </p:cNvGrpSpPr>
          <p:nvPr/>
        </p:nvGrpSpPr>
        <p:grpSpPr>
          <a:xfrm>
            <a:off x="11798174" y="3194129"/>
            <a:ext cx="5258719" cy="4748938"/>
            <a:chOff x="0" y="0"/>
            <a:chExt cx="18760440" cy="16941800"/>
          </a:xfrm>
        </p:grpSpPr>
        <p:sp>
          <p:nvSpPr>
            <p:cNvPr id="20" name="Freeform 20"/>
            <p:cNvSpPr/>
            <p:nvPr/>
          </p:nvSpPr>
          <p:spPr>
            <a:xfrm>
              <a:off x="1003300" y="876300"/>
              <a:ext cx="16954500" cy="15240000"/>
            </a:xfrm>
            <a:custGeom>
              <a:avLst/>
              <a:gdLst/>
              <a:ahLst/>
              <a:cxnLst/>
              <a:rect l="l" t="t" r="r" b="b"/>
              <a:pathLst>
                <a:path w="16954500" h="15240000">
                  <a:moveTo>
                    <a:pt x="8369300" y="2489200"/>
                  </a:moveTo>
                  <a:lnTo>
                    <a:pt x="5016500" y="0"/>
                  </a:lnTo>
                  <a:lnTo>
                    <a:pt x="1447800" y="787400"/>
                  </a:lnTo>
                  <a:lnTo>
                    <a:pt x="0" y="3860800"/>
                  </a:lnTo>
                  <a:lnTo>
                    <a:pt x="533400" y="7962900"/>
                  </a:lnTo>
                  <a:lnTo>
                    <a:pt x="3657600" y="12496800"/>
                  </a:lnTo>
                  <a:lnTo>
                    <a:pt x="7620000" y="15240000"/>
                  </a:lnTo>
                  <a:lnTo>
                    <a:pt x="9271000" y="15240000"/>
                  </a:lnTo>
                  <a:lnTo>
                    <a:pt x="13347700" y="12077700"/>
                  </a:lnTo>
                  <a:lnTo>
                    <a:pt x="16002000" y="8318500"/>
                  </a:lnTo>
                  <a:lnTo>
                    <a:pt x="16954500" y="4330700"/>
                  </a:lnTo>
                  <a:lnTo>
                    <a:pt x="15011400" y="685800"/>
                  </a:lnTo>
                  <a:lnTo>
                    <a:pt x="11557000" y="139700"/>
                  </a:lnTo>
                  <a:close/>
                </a:path>
              </a:pathLst>
            </a:custGeom>
            <a:blipFill>
              <a:blip r:embed="rId6"/>
              <a:stretch>
                <a:fillRect t="-33489" b="-33489"/>
              </a:stretch>
            </a:blipFill>
          </p:spPr>
          <p:txBody>
            <a:bodyPr/>
            <a:lstStyle/>
            <a:p>
              <a:endParaRPr lang="en-US"/>
            </a:p>
          </p:txBody>
        </p:sp>
        <p:sp>
          <p:nvSpPr>
            <p:cNvPr id="21" name="Freeform 21"/>
            <p:cNvSpPr/>
            <p:nvPr/>
          </p:nvSpPr>
          <p:spPr>
            <a:xfrm>
              <a:off x="-270510" y="-1780540"/>
              <a:ext cx="19977100" cy="18423892"/>
            </a:xfrm>
            <a:custGeom>
              <a:avLst/>
              <a:gdLst/>
              <a:ahLst/>
              <a:cxnLst/>
              <a:rect l="l" t="t" r="r" b="b"/>
              <a:pathLst>
                <a:path w="19977100" h="18423892">
                  <a:moveTo>
                    <a:pt x="18661380" y="6743700"/>
                  </a:moveTo>
                  <a:cubicBezTo>
                    <a:pt x="18649949" y="6494780"/>
                    <a:pt x="18397219" y="6179820"/>
                    <a:pt x="18160999" y="6046470"/>
                  </a:cubicBezTo>
                  <a:cubicBezTo>
                    <a:pt x="17887949" y="5986780"/>
                    <a:pt x="18455639" y="5276850"/>
                    <a:pt x="18160999" y="4855210"/>
                  </a:cubicBezTo>
                  <a:cubicBezTo>
                    <a:pt x="18002249" y="4464050"/>
                    <a:pt x="17561560" y="4298950"/>
                    <a:pt x="17184369" y="4198620"/>
                  </a:cubicBezTo>
                  <a:cubicBezTo>
                    <a:pt x="17199608" y="3743960"/>
                    <a:pt x="17043399" y="3213100"/>
                    <a:pt x="16587469" y="3022600"/>
                  </a:cubicBezTo>
                  <a:cubicBezTo>
                    <a:pt x="16332199" y="2901950"/>
                    <a:pt x="15986758" y="2861310"/>
                    <a:pt x="15717519" y="2948940"/>
                  </a:cubicBezTo>
                  <a:cubicBezTo>
                    <a:pt x="15538449" y="2943860"/>
                    <a:pt x="15513049" y="2674620"/>
                    <a:pt x="15393669" y="2573020"/>
                  </a:cubicBezTo>
                  <a:cubicBezTo>
                    <a:pt x="15125699" y="2255520"/>
                    <a:pt x="14690089" y="2137410"/>
                    <a:pt x="14324330" y="2278380"/>
                  </a:cubicBezTo>
                  <a:cubicBezTo>
                    <a:pt x="13575030" y="2517140"/>
                    <a:pt x="14052549" y="2675890"/>
                    <a:pt x="13402310" y="2354580"/>
                  </a:cubicBezTo>
                  <a:cubicBezTo>
                    <a:pt x="13079730" y="2171700"/>
                    <a:pt x="12617450" y="2209800"/>
                    <a:pt x="12325350" y="2461260"/>
                  </a:cubicBezTo>
                  <a:cubicBezTo>
                    <a:pt x="12256770" y="2491740"/>
                    <a:pt x="11983720" y="2710180"/>
                    <a:pt x="12122150" y="2733040"/>
                  </a:cubicBezTo>
                  <a:cubicBezTo>
                    <a:pt x="11977370" y="2688590"/>
                    <a:pt x="11976100" y="2928620"/>
                    <a:pt x="11878310" y="2954020"/>
                  </a:cubicBezTo>
                  <a:cubicBezTo>
                    <a:pt x="11310620" y="2880360"/>
                    <a:pt x="10725150" y="3176270"/>
                    <a:pt x="10593070" y="3759200"/>
                  </a:cubicBezTo>
                  <a:cubicBezTo>
                    <a:pt x="10530840" y="4438650"/>
                    <a:pt x="10466070" y="3816350"/>
                    <a:pt x="9598660" y="4406900"/>
                  </a:cubicBezTo>
                  <a:cubicBezTo>
                    <a:pt x="8929370" y="3779520"/>
                    <a:pt x="8719820" y="4445000"/>
                    <a:pt x="8699500" y="3870960"/>
                  </a:cubicBezTo>
                  <a:cubicBezTo>
                    <a:pt x="8590280" y="3040380"/>
                    <a:pt x="7862570" y="2994660"/>
                    <a:pt x="7338060" y="2894330"/>
                  </a:cubicBezTo>
                  <a:cubicBezTo>
                    <a:pt x="7169150" y="2667000"/>
                    <a:pt x="6973570" y="2406650"/>
                    <a:pt x="6681470" y="2308860"/>
                  </a:cubicBezTo>
                  <a:cubicBezTo>
                    <a:pt x="6178550" y="2071370"/>
                    <a:pt x="5845810" y="2429510"/>
                    <a:pt x="5449570" y="2527300"/>
                  </a:cubicBezTo>
                  <a:cubicBezTo>
                    <a:pt x="5068570" y="2252980"/>
                    <a:pt x="4517390" y="2068830"/>
                    <a:pt x="4119880" y="2369820"/>
                  </a:cubicBezTo>
                  <a:cubicBezTo>
                    <a:pt x="3812540" y="2448560"/>
                    <a:pt x="3740150" y="3056890"/>
                    <a:pt x="3481070" y="2919730"/>
                  </a:cubicBezTo>
                  <a:cubicBezTo>
                    <a:pt x="3070860" y="2867660"/>
                    <a:pt x="2639060" y="2936240"/>
                    <a:pt x="2348230" y="3261360"/>
                  </a:cubicBezTo>
                  <a:cubicBezTo>
                    <a:pt x="2213610" y="3409950"/>
                    <a:pt x="1905000" y="4193540"/>
                    <a:pt x="2174240" y="4180840"/>
                  </a:cubicBezTo>
                  <a:cubicBezTo>
                    <a:pt x="1210310" y="4296410"/>
                    <a:pt x="664210" y="5148580"/>
                    <a:pt x="1267460" y="5965190"/>
                  </a:cubicBezTo>
                  <a:cubicBezTo>
                    <a:pt x="353060" y="6305550"/>
                    <a:pt x="482600" y="7353300"/>
                    <a:pt x="1027430" y="8014970"/>
                  </a:cubicBezTo>
                  <a:cubicBezTo>
                    <a:pt x="0" y="9438640"/>
                    <a:pt x="1584960" y="9584690"/>
                    <a:pt x="1334770" y="10135870"/>
                  </a:cubicBezTo>
                  <a:cubicBezTo>
                    <a:pt x="1169670" y="10736580"/>
                    <a:pt x="1522730" y="11389360"/>
                    <a:pt x="2169160" y="11517630"/>
                  </a:cubicBezTo>
                  <a:cubicBezTo>
                    <a:pt x="1944370" y="13407390"/>
                    <a:pt x="3219450" y="12602210"/>
                    <a:pt x="3197860" y="13460730"/>
                  </a:cubicBezTo>
                  <a:cubicBezTo>
                    <a:pt x="3359150" y="14653260"/>
                    <a:pt x="4315460" y="13936980"/>
                    <a:pt x="4335780" y="14770100"/>
                  </a:cubicBezTo>
                  <a:cubicBezTo>
                    <a:pt x="4718050" y="15921990"/>
                    <a:pt x="5521960" y="15283179"/>
                    <a:pt x="5501640" y="15647670"/>
                  </a:cubicBezTo>
                  <a:cubicBezTo>
                    <a:pt x="5556249" y="16192501"/>
                    <a:pt x="6125210" y="16581120"/>
                    <a:pt x="6644640" y="16433801"/>
                  </a:cubicBezTo>
                  <a:cubicBezTo>
                    <a:pt x="6741160" y="17037051"/>
                    <a:pt x="7272020" y="17580611"/>
                    <a:pt x="7926070" y="17332961"/>
                  </a:cubicBezTo>
                  <a:cubicBezTo>
                    <a:pt x="8073390" y="17731742"/>
                    <a:pt x="8390890" y="18152111"/>
                    <a:pt x="8853170" y="18210531"/>
                  </a:cubicBezTo>
                  <a:cubicBezTo>
                    <a:pt x="9726930" y="18324831"/>
                    <a:pt x="11000740" y="18423892"/>
                    <a:pt x="11324590" y="17372331"/>
                  </a:cubicBezTo>
                  <a:cubicBezTo>
                    <a:pt x="11863071" y="17439642"/>
                    <a:pt x="12453621" y="17244061"/>
                    <a:pt x="12571730" y="16615411"/>
                  </a:cubicBezTo>
                  <a:cubicBezTo>
                    <a:pt x="12524740" y="16200122"/>
                    <a:pt x="13395960" y="16828772"/>
                    <a:pt x="13749021" y="15755622"/>
                  </a:cubicBezTo>
                  <a:cubicBezTo>
                    <a:pt x="13693140" y="15274292"/>
                    <a:pt x="14422121" y="15763242"/>
                    <a:pt x="14738351" y="15148561"/>
                  </a:cubicBezTo>
                  <a:cubicBezTo>
                    <a:pt x="14927581" y="14935201"/>
                    <a:pt x="14964412" y="14636751"/>
                    <a:pt x="15011401" y="14370051"/>
                  </a:cubicBezTo>
                  <a:cubicBezTo>
                    <a:pt x="15036801" y="14272261"/>
                    <a:pt x="15217140" y="14348461"/>
                    <a:pt x="15304771" y="14325601"/>
                  </a:cubicBezTo>
                  <a:cubicBezTo>
                    <a:pt x="15773401" y="14278611"/>
                    <a:pt x="16071851" y="13779501"/>
                    <a:pt x="16082010" y="13331192"/>
                  </a:cubicBezTo>
                  <a:cubicBezTo>
                    <a:pt x="16118840" y="12922251"/>
                    <a:pt x="16118840" y="13144501"/>
                    <a:pt x="16428721" y="13000992"/>
                  </a:cubicBezTo>
                  <a:cubicBezTo>
                    <a:pt x="16850360" y="12901932"/>
                    <a:pt x="17266921" y="12303761"/>
                    <a:pt x="17085310" y="11934192"/>
                  </a:cubicBezTo>
                  <a:cubicBezTo>
                    <a:pt x="17226280" y="11951972"/>
                    <a:pt x="17039590" y="11620501"/>
                    <a:pt x="17092930" y="11525251"/>
                  </a:cubicBezTo>
                  <a:cubicBezTo>
                    <a:pt x="17881599" y="11360151"/>
                    <a:pt x="18131790" y="10529571"/>
                    <a:pt x="17861280" y="9837422"/>
                  </a:cubicBezTo>
                  <a:cubicBezTo>
                    <a:pt x="18657569" y="9578342"/>
                    <a:pt x="18743930" y="8567422"/>
                    <a:pt x="18241010" y="7976872"/>
                  </a:cubicBezTo>
                  <a:cubicBezTo>
                    <a:pt x="18508980" y="7636510"/>
                    <a:pt x="18774410" y="7180580"/>
                    <a:pt x="18661380" y="6743700"/>
                  </a:cubicBezTo>
                  <a:close/>
                  <a:moveTo>
                    <a:pt x="17142460" y="4188460"/>
                  </a:moveTo>
                  <a:cubicBezTo>
                    <a:pt x="17133571" y="4189730"/>
                    <a:pt x="17125949" y="4191000"/>
                    <a:pt x="17118330" y="4192270"/>
                  </a:cubicBezTo>
                  <a:cubicBezTo>
                    <a:pt x="17131030" y="4191000"/>
                    <a:pt x="17143730" y="4188460"/>
                    <a:pt x="17156430" y="4187190"/>
                  </a:cubicBezTo>
                  <a:cubicBezTo>
                    <a:pt x="17151349" y="4187190"/>
                    <a:pt x="17147540" y="4187190"/>
                    <a:pt x="17142460" y="4188460"/>
                  </a:cubicBezTo>
                  <a:close/>
                  <a:moveTo>
                    <a:pt x="8477250" y="4443730"/>
                  </a:moveTo>
                  <a:cubicBezTo>
                    <a:pt x="8475980" y="4447540"/>
                    <a:pt x="8474710" y="4451350"/>
                    <a:pt x="8474710" y="4456430"/>
                  </a:cubicBezTo>
                  <a:cubicBezTo>
                    <a:pt x="8474710" y="4451350"/>
                    <a:pt x="8475980" y="4447540"/>
                    <a:pt x="8477250" y="4443730"/>
                  </a:cubicBezTo>
                  <a:close/>
                  <a:moveTo>
                    <a:pt x="1041400" y="8040370"/>
                  </a:moveTo>
                  <a:cubicBezTo>
                    <a:pt x="1041400" y="8035290"/>
                    <a:pt x="1040130" y="8031480"/>
                    <a:pt x="1037590" y="8027670"/>
                  </a:cubicBezTo>
                  <a:cubicBezTo>
                    <a:pt x="1040130" y="8030210"/>
                    <a:pt x="1041400" y="8034020"/>
                    <a:pt x="1041400" y="8040370"/>
                  </a:cubicBezTo>
                  <a:close/>
                  <a:moveTo>
                    <a:pt x="17185640" y="10148570"/>
                  </a:moveTo>
                  <a:cubicBezTo>
                    <a:pt x="16003271" y="13486130"/>
                    <a:pt x="13275310" y="16371570"/>
                    <a:pt x="9952990" y="17663161"/>
                  </a:cubicBezTo>
                  <a:cubicBezTo>
                    <a:pt x="7117080" y="17374872"/>
                    <a:pt x="4712970" y="14745971"/>
                    <a:pt x="3176271" y="12444731"/>
                  </a:cubicBezTo>
                  <a:cubicBezTo>
                    <a:pt x="749300" y="9385300"/>
                    <a:pt x="717550" y="2489200"/>
                    <a:pt x="6116320" y="3200400"/>
                  </a:cubicBezTo>
                  <a:cubicBezTo>
                    <a:pt x="6614160" y="3267710"/>
                    <a:pt x="7120890" y="3502660"/>
                    <a:pt x="7548880" y="3779520"/>
                  </a:cubicBezTo>
                  <a:cubicBezTo>
                    <a:pt x="7743190" y="3825240"/>
                    <a:pt x="8530590" y="4726940"/>
                    <a:pt x="8469630" y="4472940"/>
                  </a:cubicBezTo>
                  <a:cubicBezTo>
                    <a:pt x="8699499" y="5010150"/>
                    <a:pt x="9226549" y="5447030"/>
                    <a:pt x="9444990" y="6026150"/>
                  </a:cubicBezTo>
                  <a:cubicBezTo>
                    <a:pt x="9587230" y="6385560"/>
                    <a:pt x="9735820" y="6271260"/>
                    <a:pt x="9848849" y="5965190"/>
                  </a:cubicBezTo>
                  <a:cubicBezTo>
                    <a:pt x="12908280" y="0"/>
                    <a:pt x="19977099" y="4499610"/>
                    <a:pt x="17185640" y="10148570"/>
                  </a:cubicBezTo>
                  <a:close/>
                  <a:moveTo>
                    <a:pt x="16463010" y="11824970"/>
                  </a:moveTo>
                  <a:cubicBezTo>
                    <a:pt x="16463010" y="11824970"/>
                    <a:pt x="16463010" y="11823701"/>
                    <a:pt x="16463010" y="11823701"/>
                  </a:cubicBezTo>
                  <a:cubicBezTo>
                    <a:pt x="16463010" y="11824970"/>
                    <a:pt x="16463010" y="11824970"/>
                    <a:pt x="16463010" y="11824970"/>
                  </a:cubicBezTo>
                  <a:close/>
                </a:path>
              </a:pathLst>
            </a:custGeom>
            <a:blipFill>
              <a:blip r:embed="rId7"/>
              <a:stretch>
                <a:fillRect l="-172" r="-172"/>
              </a:stretch>
            </a:blipFill>
          </p:spPr>
          <p:txBody>
            <a:bodyPr/>
            <a:lstStyle/>
            <a:p>
              <a:endParaRPr lang="en-US"/>
            </a:p>
          </p:txBody>
        </p:sp>
      </p:grpSp>
      <p:sp>
        <p:nvSpPr>
          <p:cNvPr id="22" name="TextBox 22"/>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Results</a:t>
            </a:r>
          </a:p>
        </p:txBody>
      </p:sp>
      <p:sp>
        <p:nvSpPr>
          <p:cNvPr id="23" name="TextBox 23"/>
          <p:cNvSpPr txBox="1"/>
          <p:nvPr/>
        </p:nvSpPr>
        <p:spPr>
          <a:xfrm>
            <a:off x="1685335" y="3079829"/>
            <a:ext cx="10112839" cy="5048766"/>
          </a:xfrm>
          <a:prstGeom prst="rect">
            <a:avLst/>
          </a:prstGeom>
        </p:spPr>
        <p:txBody>
          <a:bodyPr lIns="0" tIns="0" rIns="0" bIns="0" rtlCol="0" anchor="t">
            <a:spAutoFit/>
          </a:bodyPr>
          <a:lstStyle/>
          <a:p>
            <a:pPr algn="l">
              <a:lnSpc>
                <a:spcPts val="4531"/>
              </a:lnSpc>
            </a:pPr>
            <a:endParaRPr/>
          </a:p>
          <a:p>
            <a:pPr algn="l">
              <a:lnSpc>
                <a:spcPts val="4531"/>
              </a:lnSpc>
            </a:pPr>
            <a:r>
              <a:rPr lang="en-US" sz="2797" spc="139">
                <a:solidFill>
                  <a:srgbClr val="4E4449"/>
                </a:solidFill>
                <a:latin typeface="Ansam"/>
                <a:ea typeface="Ansam"/>
                <a:cs typeface="Ansam"/>
                <a:sym typeface="Ansam"/>
              </a:rPr>
              <a:t>· Each judge will score each candidate's performance using a numeric scale (exhibit B) and scores from each judge are tabulated to yield one total score for each candidate.</a:t>
            </a:r>
          </a:p>
          <a:p>
            <a:pPr algn="l">
              <a:lnSpc>
                <a:spcPts val="4531"/>
              </a:lnSpc>
            </a:pPr>
            <a:r>
              <a:rPr lang="en-US" sz="2797" spc="139">
                <a:solidFill>
                  <a:srgbClr val="4E4449"/>
                </a:solidFill>
                <a:latin typeface="Ansam"/>
                <a:ea typeface="Ansam"/>
                <a:cs typeface="Ansam"/>
                <a:sym typeface="Ansam"/>
              </a:rPr>
              <a:t>· Candidate's total scores are ranked in numerical order.</a:t>
            </a:r>
          </a:p>
          <a:p>
            <a:pPr algn="l">
              <a:lnSpc>
                <a:spcPts val="4531"/>
              </a:lnSpc>
            </a:pPr>
            <a:r>
              <a:rPr lang="en-US" sz="2797" spc="139">
                <a:solidFill>
                  <a:srgbClr val="4E4449"/>
                </a:solidFill>
                <a:latin typeface="Ansam"/>
                <a:ea typeface="Ansam"/>
                <a:cs typeface="Ansam"/>
                <a:sym typeface="Ansam"/>
              </a:rPr>
              <a:t>· Candidates with the highest rankings are selected as cheerleader according to cheerleader numbers specified at each campus. ( max. 16 and 16)</a:t>
            </a:r>
          </a:p>
        </p:txBody>
      </p:sp>
      <p:grpSp>
        <p:nvGrpSpPr>
          <p:cNvPr id="24" name="Group 24"/>
          <p:cNvGrpSpPr/>
          <p:nvPr/>
        </p:nvGrpSpPr>
        <p:grpSpPr>
          <a:xfrm>
            <a:off x="-3662700" y="1839141"/>
            <a:ext cx="25918200" cy="18928598"/>
            <a:chOff x="0" y="0"/>
            <a:chExt cx="34557600" cy="25238131"/>
          </a:xfrm>
        </p:grpSpPr>
        <p:sp>
          <p:nvSpPr>
            <p:cNvPr id="25" name="Freeform 25"/>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26" name="Freeform 26"/>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27" name="Freeform 27"/>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1391724" y="2916341"/>
            <a:ext cx="15571943" cy="5635919"/>
            <a:chOff x="0" y="0"/>
            <a:chExt cx="4101252" cy="1484357"/>
          </a:xfrm>
        </p:grpSpPr>
        <p:sp>
          <p:nvSpPr>
            <p:cNvPr id="17" name="Freeform 17"/>
            <p:cNvSpPr/>
            <p:nvPr/>
          </p:nvSpPr>
          <p:spPr>
            <a:xfrm>
              <a:off x="0" y="0"/>
              <a:ext cx="4101252" cy="1484357"/>
            </a:xfrm>
            <a:custGeom>
              <a:avLst/>
              <a:gdLst/>
              <a:ahLst/>
              <a:cxnLst/>
              <a:rect l="l" t="t" r="r" b="b"/>
              <a:pathLst>
                <a:path w="4101252" h="1484357">
                  <a:moveTo>
                    <a:pt x="25356" y="0"/>
                  </a:moveTo>
                  <a:lnTo>
                    <a:pt x="4075897" y="0"/>
                  </a:lnTo>
                  <a:cubicBezTo>
                    <a:pt x="4082621" y="0"/>
                    <a:pt x="4089071" y="2671"/>
                    <a:pt x="4093826" y="7427"/>
                  </a:cubicBezTo>
                  <a:cubicBezTo>
                    <a:pt x="4098581" y="12182"/>
                    <a:pt x="4101252" y="18631"/>
                    <a:pt x="4101252" y="25356"/>
                  </a:cubicBezTo>
                  <a:lnTo>
                    <a:pt x="4101252" y="1459002"/>
                  </a:lnTo>
                  <a:cubicBezTo>
                    <a:pt x="4101252" y="1473005"/>
                    <a:pt x="4089900" y="1484357"/>
                    <a:pt x="4075897" y="1484357"/>
                  </a:cubicBezTo>
                  <a:lnTo>
                    <a:pt x="25356" y="1484357"/>
                  </a:lnTo>
                  <a:cubicBezTo>
                    <a:pt x="18631" y="1484357"/>
                    <a:pt x="12182" y="1481686"/>
                    <a:pt x="7427" y="1476931"/>
                  </a:cubicBezTo>
                  <a:cubicBezTo>
                    <a:pt x="2671" y="1472176"/>
                    <a:pt x="0" y="1465726"/>
                    <a:pt x="0" y="1459002"/>
                  </a:cubicBezTo>
                  <a:lnTo>
                    <a:pt x="0" y="25356"/>
                  </a:lnTo>
                  <a:cubicBezTo>
                    <a:pt x="0" y="18631"/>
                    <a:pt x="2671" y="12182"/>
                    <a:pt x="7427" y="7427"/>
                  </a:cubicBezTo>
                  <a:cubicBezTo>
                    <a:pt x="12182" y="2671"/>
                    <a:pt x="18631" y="0"/>
                    <a:pt x="25356"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4101252" cy="1512932"/>
            </a:xfrm>
            <a:prstGeom prst="rect">
              <a:avLst/>
            </a:prstGeom>
          </p:spPr>
          <p:txBody>
            <a:bodyPr lIns="50800" tIns="50800" rIns="50800" bIns="50800" rtlCol="0" anchor="ctr"/>
            <a:lstStyle/>
            <a:p>
              <a:pPr algn="ctr">
                <a:lnSpc>
                  <a:spcPts val="2281"/>
                </a:lnSpc>
              </a:pPr>
              <a:endParaRPr/>
            </a:p>
          </p:txBody>
        </p:sp>
      </p:grpSp>
      <p:sp>
        <p:nvSpPr>
          <p:cNvPr id="19" name="TextBox 19"/>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Results</a:t>
            </a:r>
          </a:p>
        </p:txBody>
      </p:sp>
      <p:sp>
        <p:nvSpPr>
          <p:cNvPr id="20" name="TextBox 20"/>
          <p:cNvSpPr txBox="1"/>
          <p:nvPr/>
        </p:nvSpPr>
        <p:spPr>
          <a:xfrm>
            <a:off x="1685335" y="3098879"/>
            <a:ext cx="14928351" cy="5385198"/>
          </a:xfrm>
          <a:prstGeom prst="rect">
            <a:avLst/>
          </a:prstGeom>
        </p:spPr>
        <p:txBody>
          <a:bodyPr lIns="0" tIns="0" rIns="0" bIns="0" rtlCol="0" anchor="t">
            <a:spAutoFit/>
          </a:bodyPr>
          <a:lstStyle/>
          <a:p>
            <a:pPr algn="l">
              <a:lnSpc>
                <a:spcPts val="3888"/>
              </a:lnSpc>
            </a:pPr>
            <a:r>
              <a:rPr lang="en-US" sz="2400" spc="120">
                <a:solidFill>
                  <a:srgbClr val="4E4449"/>
                </a:solidFill>
                <a:latin typeface="Ansam"/>
                <a:ea typeface="Ansam"/>
                <a:cs typeface="Ansam"/>
                <a:sym typeface="Ansam"/>
              </a:rPr>
              <a:t>The coaches and a principal designee will decide upon varsity/junior varsity team</a:t>
            </a:r>
          </a:p>
          <a:p>
            <a:pPr algn="l">
              <a:lnSpc>
                <a:spcPts val="3888"/>
              </a:lnSpc>
            </a:pPr>
            <a:r>
              <a:rPr lang="en-US" sz="2400" spc="120">
                <a:solidFill>
                  <a:srgbClr val="4E4449"/>
                </a:solidFill>
                <a:latin typeface="Ansam"/>
                <a:ea typeface="Ansam"/>
                <a:cs typeface="Ansam"/>
                <a:sym typeface="Ansam"/>
              </a:rPr>
              <a:t>placement of candidates. Candidates chosen for each team must come from the top point-earners from tryouts, but selection to varsity or junior varsity is done</a:t>
            </a:r>
          </a:p>
          <a:p>
            <a:pPr algn="l">
              <a:lnSpc>
                <a:spcPts val="3888"/>
              </a:lnSpc>
            </a:pPr>
            <a:r>
              <a:rPr lang="en-US" sz="2400" u="sng" spc="120">
                <a:solidFill>
                  <a:srgbClr val="4E4449"/>
                </a:solidFill>
                <a:latin typeface="Ansam"/>
                <a:ea typeface="Ansam"/>
                <a:cs typeface="Ansam"/>
                <a:sym typeface="Ansam"/>
              </a:rPr>
              <a:t>irrespective</a:t>
            </a:r>
            <a:r>
              <a:rPr lang="en-US" sz="2400" spc="120">
                <a:solidFill>
                  <a:srgbClr val="4E4449"/>
                </a:solidFill>
                <a:latin typeface="Ansam"/>
                <a:ea typeface="Ansam"/>
                <a:cs typeface="Ansam"/>
                <a:sym typeface="Ansam"/>
              </a:rPr>
              <a:t> of how candidates scored at tryouts. </a:t>
            </a:r>
          </a:p>
          <a:p>
            <a:pPr algn="l">
              <a:lnSpc>
                <a:spcPts val="3888"/>
              </a:lnSpc>
            </a:pPr>
            <a:r>
              <a:rPr lang="en-US" sz="2400" u="sng" spc="120">
                <a:solidFill>
                  <a:srgbClr val="4E4449"/>
                </a:solidFill>
                <a:latin typeface="Ansam"/>
                <a:ea typeface="Ansam"/>
                <a:cs typeface="Ansam"/>
                <a:sym typeface="Ansam"/>
              </a:rPr>
              <a:t>Important</a:t>
            </a:r>
            <a:r>
              <a:rPr lang="en-US" sz="2400" spc="120">
                <a:solidFill>
                  <a:srgbClr val="4E4449"/>
                </a:solidFill>
                <a:latin typeface="Ansam"/>
                <a:ea typeface="Ansam"/>
                <a:cs typeface="Ansam"/>
                <a:sym typeface="Ansam"/>
              </a:rPr>
              <a:t>:</a:t>
            </a:r>
            <a:r>
              <a:rPr lang="en-US" sz="2400" u="sng" spc="120">
                <a:solidFill>
                  <a:srgbClr val="4E4449"/>
                </a:solidFill>
                <a:latin typeface="Ansam"/>
                <a:ea typeface="Ansam"/>
                <a:cs typeface="Ansam"/>
                <a:sym typeface="Ansam"/>
              </a:rPr>
              <a:t> it is not a requirement that scores be included as a factor when deciding varsity/junior varsity placement.</a:t>
            </a:r>
          </a:p>
          <a:p>
            <a:pPr algn="l">
              <a:lnSpc>
                <a:spcPts val="3888"/>
              </a:lnSpc>
            </a:pPr>
            <a:r>
              <a:rPr lang="en-US" sz="2400" spc="120">
                <a:solidFill>
                  <a:srgbClr val="4E4449"/>
                </a:solidFill>
                <a:latin typeface="Ansam"/>
                <a:ea typeface="Ansam"/>
                <a:cs typeface="Ansam"/>
                <a:sym typeface="Ansam"/>
              </a:rPr>
              <a:t>There is no prescribed team size for schools who have fewer than the maximum 32</a:t>
            </a:r>
          </a:p>
          <a:p>
            <a:pPr algn="l">
              <a:lnSpc>
                <a:spcPts val="3888"/>
              </a:lnSpc>
            </a:pPr>
            <a:r>
              <a:rPr lang="en-US" sz="2400" spc="120">
                <a:solidFill>
                  <a:srgbClr val="4E4449"/>
                </a:solidFill>
                <a:latin typeface="Ansam"/>
                <a:ea typeface="Ansam"/>
                <a:cs typeface="Ansam"/>
                <a:sym typeface="Ansam"/>
              </a:rPr>
              <a:t>(ex.: a team could have 10 varsity members and 12 junior varsity or 16 varsity and 8</a:t>
            </a:r>
          </a:p>
          <a:p>
            <a:pPr algn="l">
              <a:lnSpc>
                <a:spcPts val="3888"/>
              </a:lnSpc>
            </a:pPr>
            <a:r>
              <a:rPr lang="en-US" sz="2400" spc="120">
                <a:solidFill>
                  <a:srgbClr val="4E4449"/>
                </a:solidFill>
                <a:latin typeface="Ansam"/>
                <a:ea typeface="Ansam"/>
                <a:cs typeface="Ansam"/>
                <a:sym typeface="Ansam"/>
              </a:rPr>
              <a:t>junior varsity members and so on).</a:t>
            </a:r>
          </a:p>
          <a:p>
            <a:pPr algn="l">
              <a:lnSpc>
                <a:spcPts val="3888"/>
              </a:lnSpc>
            </a:pPr>
            <a:r>
              <a:rPr lang="en-US" sz="2400" spc="120">
                <a:solidFill>
                  <a:srgbClr val="4E4449"/>
                </a:solidFill>
                <a:latin typeface="Ansam"/>
                <a:ea typeface="Ansam"/>
                <a:cs typeface="Ansam"/>
                <a:sym typeface="Ansam"/>
              </a:rPr>
              <a:t>Results will be released after the completion of tryouts on </a:t>
            </a:r>
            <a:r>
              <a:rPr lang="en-US" sz="2400" u="sng" spc="120">
                <a:solidFill>
                  <a:srgbClr val="4E4449"/>
                </a:solidFill>
                <a:latin typeface="Ansam"/>
                <a:ea typeface="Ansam"/>
                <a:cs typeface="Ansam"/>
                <a:sym typeface="Ansam"/>
              </a:rPr>
              <a:t>March 7th</a:t>
            </a:r>
            <a:r>
              <a:rPr lang="en-US" sz="2400" spc="120">
                <a:solidFill>
                  <a:srgbClr val="4E4449"/>
                </a:solidFill>
                <a:latin typeface="Ansam"/>
                <a:ea typeface="Ansam"/>
                <a:cs typeface="Ansam"/>
                <a:sym typeface="Ansam"/>
              </a:rPr>
              <a:t> at 5 PM</a:t>
            </a:r>
          </a:p>
          <a:p>
            <a:pPr algn="l">
              <a:lnSpc>
                <a:spcPts val="4573"/>
              </a:lnSpc>
            </a:pPr>
            <a:endParaRPr lang="en-US" sz="2400" spc="120">
              <a:solidFill>
                <a:srgbClr val="4E4449"/>
              </a:solidFill>
              <a:latin typeface="Ansam"/>
              <a:ea typeface="Ansam"/>
              <a:cs typeface="Ansam"/>
              <a:sym typeface="Ansam"/>
            </a:endParaRPr>
          </a:p>
        </p:txBody>
      </p:sp>
      <p:sp>
        <p:nvSpPr>
          <p:cNvPr id="21" name="Freeform 21"/>
          <p:cNvSpPr/>
          <p:nvPr/>
        </p:nvSpPr>
        <p:spPr>
          <a:xfrm>
            <a:off x="5561350" y="9094184"/>
            <a:ext cx="7887303" cy="11755281"/>
          </a:xfrm>
          <a:custGeom>
            <a:avLst/>
            <a:gdLst/>
            <a:ahLst/>
            <a:cxnLst/>
            <a:rect l="l" t="t" r="r" b="b"/>
            <a:pathLst>
              <a:path w="7887303" h="11755281">
                <a:moveTo>
                  <a:pt x="0" y="0"/>
                </a:moveTo>
                <a:lnTo>
                  <a:pt x="7887303" y="0"/>
                </a:lnTo>
                <a:lnTo>
                  <a:pt x="7887303" y="11755281"/>
                </a:lnTo>
                <a:lnTo>
                  <a:pt x="0" y="11755281"/>
                </a:lnTo>
                <a:lnTo>
                  <a:pt x="0" y="0"/>
                </a:lnTo>
                <a:close/>
              </a:path>
            </a:pathLst>
          </a:custGeom>
          <a:blipFill>
            <a:blip r:embed="rId3"/>
            <a:stretch>
              <a:fillRect l="-1681" r="-1681" b="-2553"/>
            </a:stretch>
          </a:blipFill>
        </p:spPr>
        <p:txBody>
          <a:bodyPr/>
          <a:lstStyle/>
          <a:p>
            <a:endParaRPr lang="en-US"/>
          </a:p>
        </p:txBody>
      </p:sp>
      <p:sp>
        <p:nvSpPr>
          <p:cNvPr id="22" name="Freeform 22"/>
          <p:cNvSpPr/>
          <p:nvPr/>
        </p:nvSpPr>
        <p:spPr>
          <a:xfrm rot="-7419172">
            <a:off x="-2721148" y="4351817"/>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23" name="Freeform 23"/>
          <p:cNvSpPr/>
          <p:nvPr/>
        </p:nvSpPr>
        <p:spPr>
          <a:xfrm rot="-3362298" flipV="1">
            <a:off x="12207203" y="4359773"/>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1391724" y="2916341"/>
            <a:ext cx="15571943" cy="5635919"/>
            <a:chOff x="0" y="0"/>
            <a:chExt cx="4101252" cy="1484357"/>
          </a:xfrm>
        </p:grpSpPr>
        <p:sp>
          <p:nvSpPr>
            <p:cNvPr id="17" name="Freeform 17"/>
            <p:cNvSpPr/>
            <p:nvPr/>
          </p:nvSpPr>
          <p:spPr>
            <a:xfrm>
              <a:off x="0" y="0"/>
              <a:ext cx="4101252" cy="1484357"/>
            </a:xfrm>
            <a:custGeom>
              <a:avLst/>
              <a:gdLst/>
              <a:ahLst/>
              <a:cxnLst/>
              <a:rect l="l" t="t" r="r" b="b"/>
              <a:pathLst>
                <a:path w="4101252" h="1484357">
                  <a:moveTo>
                    <a:pt x="25356" y="0"/>
                  </a:moveTo>
                  <a:lnTo>
                    <a:pt x="4075897" y="0"/>
                  </a:lnTo>
                  <a:cubicBezTo>
                    <a:pt x="4082621" y="0"/>
                    <a:pt x="4089071" y="2671"/>
                    <a:pt x="4093826" y="7427"/>
                  </a:cubicBezTo>
                  <a:cubicBezTo>
                    <a:pt x="4098581" y="12182"/>
                    <a:pt x="4101252" y="18631"/>
                    <a:pt x="4101252" y="25356"/>
                  </a:cubicBezTo>
                  <a:lnTo>
                    <a:pt x="4101252" y="1459002"/>
                  </a:lnTo>
                  <a:cubicBezTo>
                    <a:pt x="4101252" y="1473005"/>
                    <a:pt x="4089900" y="1484357"/>
                    <a:pt x="4075897" y="1484357"/>
                  </a:cubicBezTo>
                  <a:lnTo>
                    <a:pt x="25356" y="1484357"/>
                  </a:lnTo>
                  <a:cubicBezTo>
                    <a:pt x="18631" y="1484357"/>
                    <a:pt x="12182" y="1481686"/>
                    <a:pt x="7427" y="1476931"/>
                  </a:cubicBezTo>
                  <a:cubicBezTo>
                    <a:pt x="2671" y="1472176"/>
                    <a:pt x="0" y="1465726"/>
                    <a:pt x="0" y="1459002"/>
                  </a:cubicBezTo>
                  <a:lnTo>
                    <a:pt x="0" y="25356"/>
                  </a:lnTo>
                  <a:cubicBezTo>
                    <a:pt x="0" y="18631"/>
                    <a:pt x="2671" y="12182"/>
                    <a:pt x="7427" y="7427"/>
                  </a:cubicBezTo>
                  <a:cubicBezTo>
                    <a:pt x="12182" y="2671"/>
                    <a:pt x="18631" y="0"/>
                    <a:pt x="25356"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4101252" cy="1512932"/>
            </a:xfrm>
            <a:prstGeom prst="rect">
              <a:avLst/>
            </a:prstGeom>
          </p:spPr>
          <p:txBody>
            <a:bodyPr lIns="50800" tIns="50800" rIns="50800" bIns="50800" rtlCol="0" anchor="ctr"/>
            <a:lstStyle/>
            <a:p>
              <a:pPr algn="ctr">
                <a:lnSpc>
                  <a:spcPts val="2281"/>
                </a:lnSpc>
              </a:pPr>
              <a:endParaRPr/>
            </a:p>
          </p:txBody>
        </p:sp>
      </p:grpSp>
      <p:sp>
        <p:nvSpPr>
          <p:cNvPr id="19" name="TextBox 19"/>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Results</a:t>
            </a:r>
          </a:p>
        </p:txBody>
      </p:sp>
      <p:sp>
        <p:nvSpPr>
          <p:cNvPr id="20" name="TextBox 20"/>
          <p:cNvSpPr txBox="1"/>
          <p:nvPr/>
        </p:nvSpPr>
        <p:spPr>
          <a:xfrm>
            <a:off x="1685335" y="3079829"/>
            <a:ext cx="14928351" cy="5094438"/>
          </a:xfrm>
          <a:prstGeom prst="rect">
            <a:avLst/>
          </a:prstGeom>
        </p:spPr>
        <p:txBody>
          <a:bodyPr lIns="0" tIns="0" rIns="0" bIns="0" rtlCol="0" anchor="t">
            <a:spAutoFit/>
          </a:bodyPr>
          <a:lstStyle/>
          <a:p>
            <a:pPr algn="l">
              <a:lnSpc>
                <a:spcPts val="4573"/>
              </a:lnSpc>
            </a:pPr>
            <a:r>
              <a:rPr lang="en-US" sz="2823" spc="141">
                <a:solidFill>
                  <a:srgbClr val="4E4449"/>
                </a:solidFill>
                <a:latin typeface="Ansam"/>
                <a:ea typeface="Ansam"/>
                <a:cs typeface="Ansam"/>
                <a:sym typeface="Ansam"/>
              </a:rPr>
              <a:t>If the coach chooses to take the maximum number per team (16,16), then the coach will assign teams from the top 32 point-earners from tryouts</a:t>
            </a:r>
          </a:p>
          <a:p>
            <a:pPr algn="l">
              <a:lnSpc>
                <a:spcPts val="4573"/>
              </a:lnSpc>
            </a:pPr>
            <a:r>
              <a:rPr lang="en-US" sz="2823" spc="141">
                <a:solidFill>
                  <a:srgbClr val="4E4449"/>
                </a:solidFill>
                <a:latin typeface="Ansam"/>
                <a:ea typeface="Ansam"/>
                <a:cs typeface="Ansam"/>
                <a:sym typeface="Ansam"/>
              </a:rPr>
              <a:t>If the coach chooses to use the natural break for a given school which could be less than the district maximum of 32, the coach will assign teams according to those candidates who finished above the natural break that approximates a full team.</a:t>
            </a:r>
          </a:p>
          <a:p>
            <a:pPr algn="l">
              <a:lnSpc>
                <a:spcPts val="4573"/>
              </a:lnSpc>
            </a:pPr>
            <a:r>
              <a:rPr lang="en-US" sz="2823" spc="141">
                <a:solidFill>
                  <a:srgbClr val="4E4449"/>
                </a:solidFill>
                <a:latin typeface="Ansam"/>
                <a:ea typeface="Ansam"/>
                <a:cs typeface="Ansam"/>
                <a:sym typeface="Ansam"/>
              </a:rPr>
              <a:t>There is no prescribed team size for schools who have fewer than the maximum 32 at tryouts</a:t>
            </a:r>
          </a:p>
          <a:p>
            <a:pPr algn="l">
              <a:lnSpc>
                <a:spcPts val="4573"/>
              </a:lnSpc>
            </a:pPr>
            <a:endParaRPr lang="en-US" sz="2823" spc="141">
              <a:solidFill>
                <a:srgbClr val="4E4449"/>
              </a:solidFill>
              <a:latin typeface="Ansam"/>
              <a:ea typeface="Ansam"/>
              <a:cs typeface="Ansam"/>
              <a:sym typeface="Ansam"/>
            </a:endParaRPr>
          </a:p>
        </p:txBody>
      </p:sp>
      <p:sp>
        <p:nvSpPr>
          <p:cNvPr id="21" name="Freeform 21"/>
          <p:cNvSpPr/>
          <p:nvPr/>
        </p:nvSpPr>
        <p:spPr>
          <a:xfrm>
            <a:off x="5561350" y="9094184"/>
            <a:ext cx="7887303" cy="11755281"/>
          </a:xfrm>
          <a:custGeom>
            <a:avLst/>
            <a:gdLst/>
            <a:ahLst/>
            <a:cxnLst/>
            <a:rect l="l" t="t" r="r" b="b"/>
            <a:pathLst>
              <a:path w="7887303" h="11755281">
                <a:moveTo>
                  <a:pt x="0" y="0"/>
                </a:moveTo>
                <a:lnTo>
                  <a:pt x="7887303" y="0"/>
                </a:lnTo>
                <a:lnTo>
                  <a:pt x="7887303" y="11755281"/>
                </a:lnTo>
                <a:lnTo>
                  <a:pt x="0" y="11755281"/>
                </a:lnTo>
                <a:lnTo>
                  <a:pt x="0" y="0"/>
                </a:lnTo>
                <a:close/>
              </a:path>
            </a:pathLst>
          </a:custGeom>
          <a:blipFill>
            <a:blip r:embed="rId3"/>
            <a:stretch>
              <a:fillRect l="-1681" r="-1681" b="-2553"/>
            </a:stretch>
          </a:blipFill>
        </p:spPr>
        <p:txBody>
          <a:bodyPr/>
          <a:lstStyle/>
          <a:p>
            <a:endParaRPr lang="en-US"/>
          </a:p>
        </p:txBody>
      </p:sp>
      <p:sp>
        <p:nvSpPr>
          <p:cNvPr id="22" name="Freeform 22"/>
          <p:cNvSpPr/>
          <p:nvPr/>
        </p:nvSpPr>
        <p:spPr>
          <a:xfrm rot="-7419172">
            <a:off x="-2721148" y="4351817"/>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23" name="Freeform 23"/>
          <p:cNvSpPr/>
          <p:nvPr/>
        </p:nvSpPr>
        <p:spPr>
          <a:xfrm rot="-3362298" flipV="1">
            <a:off x="12207203" y="4359773"/>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1391724" y="2916341"/>
            <a:ext cx="15571943" cy="5635919"/>
            <a:chOff x="0" y="0"/>
            <a:chExt cx="4101252" cy="1484357"/>
          </a:xfrm>
        </p:grpSpPr>
        <p:sp>
          <p:nvSpPr>
            <p:cNvPr id="17" name="Freeform 17"/>
            <p:cNvSpPr/>
            <p:nvPr/>
          </p:nvSpPr>
          <p:spPr>
            <a:xfrm>
              <a:off x="0" y="0"/>
              <a:ext cx="4101252" cy="1484357"/>
            </a:xfrm>
            <a:custGeom>
              <a:avLst/>
              <a:gdLst/>
              <a:ahLst/>
              <a:cxnLst/>
              <a:rect l="l" t="t" r="r" b="b"/>
              <a:pathLst>
                <a:path w="4101252" h="1484357">
                  <a:moveTo>
                    <a:pt x="25356" y="0"/>
                  </a:moveTo>
                  <a:lnTo>
                    <a:pt x="4075897" y="0"/>
                  </a:lnTo>
                  <a:cubicBezTo>
                    <a:pt x="4082621" y="0"/>
                    <a:pt x="4089071" y="2671"/>
                    <a:pt x="4093826" y="7427"/>
                  </a:cubicBezTo>
                  <a:cubicBezTo>
                    <a:pt x="4098581" y="12182"/>
                    <a:pt x="4101252" y="18631"/>
                    <a:pt x="4101252" y="25356"/>
                  </a:cubicBezTo>
                  <a:lnTo>
                    <a:pt x="4101252" y="1459002"/>
                  </a:lnTo>
                  <a:cubicBezTo>
                    <a:pt x="4101252" y="1473005"/>
                    <a:pt x="4089900" y="1484357"/>
                    <a:pt x="4075897" y="1484357"/>
                  </a:cubicBezTo>
                  <a:lnTo>
                    <a:pt x="25356" y="1484357"/>
                  </a:lnTo>
                  <a:cubicBezTo>
                    <a:pt x="18631" y="1484357"/>
                    <a:pt x="12182" y="1481686"/>
                    <a:pt x="7427" y="1476931"/>
                  </a:cubicBezTo>
                  <a:cubicBezTo>
                    <a:pt x="2671" y="1472176"/>
                    <a:pt x="0" y="1465726"/>
                    <a:pt x="0" y="1459002"/>
                  </a:cubicBezTo>
                  <a:lnTo>
                    <a:pt x="0" y="25356"/>
                  </a:lnTo>
                  <a:cubicBezTo>
                    <a:pt x="0" y="18631"/>
                    <a:pt x="2671" y="12182"/>
                    <a:pt x="7427" y="7427"/>
                  </a:cubicBezTo>
                  <a:cubicBezTo>
                    <a:pt x="12182" y="2671"/>
                    <a:pt x="18631" y="0"/>
                    <a:pt x="25356"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4101252" cy="1512932"/>
            </a:xfrm>
            <a:prstGeom prst="rect">
              <a:avLst/>
            </a:prstGeom>
          </p:spPr>
          <p:txBody>
            <a:bodyPr lIns="50800" tIns="50800" rIns="50800" bIns="50800" rtlCol="0" anchor="ctr"/>
            <a:lstStyle/>
            <a:p>
              <a:pPr algn="ctr">
                <a:lnSpc>
                  <a:spcPts val="2281"/>
                </a:lnSpc>
              </a:pPr>
              <a:endParaRPr/>
            </a:p>
          </p:txBody>
        </p:sp>
      </p:grpSp>
      <p:sp>
        <p:nvSpPr>
          <p:cNvPr id="19" name="TextBox 19"/>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Results</a:t>
            </a:r>
          </a:p>
        </p:txBody>
      </p:sp>
      <p:sp>
        <p:nvSpPr>
          <p:cNvPr id="20" name="TextBox 20"/>
          <p:cNvSpPr txBox="1"/>
          <p:nvPr/>
        </p:nvSpPr>
        <p:spPr>
          <a:xfrm>
            <a:off x="1685335" y="3079829"/>
            <a:ext cx="14928351" cy="5664518"/>
          </a:xfrm>
          <a:prstGeom prst="rect">
            <a:avLst/>
          </a:prstGeom>
        </p:spPr>
        <p:txBody>
          <a:bodyPr lIns="0" tIns="0" rIns="0" bIns="0" rtlCol="0" anchor="t">
            <a:spAutoFit/>
          </a:bodyPr>
          <a:lstStyle/>
          <a:p>
            <a:pPr algn="l">
              <a:lnSpc>
                <a:spcPts val="4573"/>
              </a:lnSpc>
            </a:pPr>
            <a:r>
              <a:rPr lang="en-US" sz="2823" spc="141">
                <a:solidFill>
                  <a:srgbClr val="4E4449"/>
                </a:solidFill>
                <a:latin typeface="Ansam"/>
                <a:ea typeface="Ansam"/>
                <a:cs typeface="Ansam"/>
                <a:sym typeface="Ansam"/>
              </a:rPr>
              <a:t>Due to federal privacy laws protecting student records, a student or parent may not view the evaluation forms of other participants.</a:t>
            </a:r>
          </a:p>
          <a:p>
            <a:pPr algn="l">
              <a:lnSpc>
                <a:spcPts val="4573"/>
              </a:lnSpc>
            </a:pPr>
            <a:r>
              <a:rPr lang="en-US" sz="2823" spc="141">
                <a:solidFill>
                  <a:srgbClr val="4E4449"/>
                </a:solidFill>
                <a:latin typeface="Ansam"/>
                <a:ea typeface="Ansam"/>
                <a:cs typeface="Ansam"/>
                <a:sym typeface="Ansam"/>
              </a:rPr>
              <a:t>Appeals of the cheerleading tryout process, including final results, must take place at the campus level. Grounds for appeal may be made in reference to mathematical calculations or procedural impropriety only. Appeals must occur within five (5) school days, and during school business hours once final results have been announced.</a:t>
            </a:r>
          </a:p>
          <a:p>
            <a:pPr algn="l">
              <a:lnSpc>
                <a:spcPts val="4573"/>
              </a:lnSpc>
            </a:pPr>
            <a:r>
              <a:rPr lang="en-US" sz="2823" spc="141">
                <a:solidFill>
                  <a:srgbClr val="4E4449"/>
                </a:solidFill>
                <a:latin typeface="Ansam"/>
                <a:ea typeface="Ansam"/>
                <a:cs typeface="Ansam"/>
                <a:sym typeface="Ansam"/>
              </a:rPr>
              <a:t>Appeals of results/decisions will be final at the campus level. </a:t>
            </a:r>
          </a:p>
          <a:p>
            <a:pPr algn="l">
              <a:lnSpc>
                <a:spcPts val="4573"/>
              </a:lnSpc>
            </a:pPr>
            <a:endParaRPr lang="en-US" sz="2823" spc="141">
              <a:solidFill>
                <a:srgbClr val="4E4449"/>
              </a:solidFill>
              <a:latin typeface="Ansam"/>
              <a:ea typeface="Ansam"/>
              <a:cs typeface="Ansam"/>
              <a:sym typeface="Ansam"/>
            </a:endParaRPr>
          </a:p>
          <a:p>
            <a:pPr algn="l">
              <a:lnSpc>
                <a:spcPts val="4573"/>
              </a:lnSpc>
            </a:pPr>
            <a:endParaRPr lang="en-US" sz="2823" spc="141">
              <a:solidFill>
                <a:srgbClr val="4E4449"/>
              </a:solidFill>
              <a:latin typeface="Ansam"/>
              <a:ea typeface="Ansam"/>
              <a:cs typeface="Ansam"/>
              <a:sym typeface="Ansam"/>
            </a:endParaRPr>
          </a:p>
        </p:txBody>
      </p:sp>
      <p:sp>
        <p:nvSpPr>
          <p:cNvPr id="21" name="Freeform 21"/>
          <p:cNvSpPr/>
          <p:nvPr/>
        </p:nvSpPr>
        <p:spPr>
          <a:xfrm>
            <a:off x="5561350" y="9094184"/>
            <a:ext cx="7887303" cy="11755281"/>
          </a:xfrm>
          <a:custGeom>
            <a:avLst/>
            <a:gdLst/>
            <a:ahLst/>
            <a:cxnLst/>
            <a:rect l="l" t="t" r="r" b="b"/>
            <a:pathLst>
              <a:path w="7887303" h="11755281">
                <a:moveTo>
                  <a:pt x="0" y="0"/>
                </a:moveTo>
                <a:lnTo>
                  <a:pt x="7887303" y="0"/>
                </a:lnTo>
                <a:lnTo>
                  <a:pt x="7887303" y="11755281"/>
                </a:lnTo>
                <a:lnTo>
                  <a:pt x="0" y="11755281"/>
                </a:lnTo>
                <a:lnTo>
                  <a:pt x="0" y="0"/>
                </a:lnTo>
                <a:close/>
              </a:path>
            </a:pathLst>
          </a:custGeom>
          <a:blipFill>
            <a:blip r:embed="rId3"/>
            <a:stretch>
              <a:fillRect l="-1681" r="-1681" b="-2553"/>
            </a:stretch>
          </a:blipFill>
        </p:spPr>
        <p:txBody>
          <a:bodyPr/>
          <a:lstStyle/>
          <a:p>
            <a:endParaRPr lang="en-US"/>
          </a:p>
        </p:txBody>
      </p:sp>
      <p:sp>
        <p:nvSpPr>
          <p:cNvPr id="22" name="Freeform 22"/>
          <p:cNvSpPr/>
          <p:nvPr/>
        </p:nvSpPr>
        <p:spPr>
          <a:xfrm rot="-7419172">
            <a:off x="-2721148" y="4351817"/>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23" name="Freeform 23"/>
          <p:cNvSpPr/>
          <p:nvPr/>
        </p:nvSpPr>
        <p:spPr>
          <a:xfrm rot="-3362298" flipV="1">
            <a:off x="12207203" y="4359773"/>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1391724" y="2916341"/>
            <a:ext cx="15571943" cy="5635919"/>
            <a:chOff x="0" y="0"/>
            <a:chExt cx="4101252" cy="1484357"/>
          </a:xfrm>
        </p:grpSpPr>
        <p:sp>
          <p:nvSpPr>
            <p:cNvPr id="17" name="Freeform 17"/>
            <p:cNvSpPr/>
            <p:nvPr/>
          </p:nvSpPr>
          <p:spPr>
            <a:xfrm>
              <a:off x="0" y="0"/>
              <a:ext cx="4101252" cy="1484357"/>
            </a:xfrm>
            <a:custGeom>
              <a:avLst/>
              <a:gdLst/>
              <a:ahLst/>
              <a:cxnLst/>
              <a:rect l="l" t="t" r="r" b="b"/>
              <a:pathLst>
                <a:path w="4101252" h="1484357">
                  <a:moveTo>
                    <a:pt x="25356" y="0"/>
                  </a:moveTo>
                  <a:lnTo>
                    <a:pt x="4075897" y="0"/>
                  </a:lnTo>
                  <a:cubicBezTo>
                    <a:pt x="4082621" y="0"/>
                    <a:pt x="4089071" y="2671"/>
                    <a:pt x="4093826" y="7427"/>
                  </a:cubicBezTo>
                  <a:cubicBezTo>
                    <a:pt x="4098581" y="12182"/>
                    <a:pt x="4101252" y="18631"/>
                    <a:pt x="4101252" y="25356"/>
                  </a:cubicBezTo>
                  <a:lnTo>
                    <a:pt x="4101252" y="1459002"/>
                  </a:lnTo>
                  <a:cubicBezTo>
                    <a:pt x="4101252" y="1473005"/>
                    <a:pt x="4089900" y="1484357"/>
                    <a:pt x="4075897" y="1484357"/>
                  </a:cubicBezTo>
                  <a:lnTo>
                    <a:pt x="25356" y="1484357"/>
                  </a:lnTo>
                  <a:cubicBezTo>
                    <a:pt x="18631" y="1484357"/>
                    <a:pt x="12182" y="1481686"/>
                    <a:pt x="7427" y="1476931"/>
                  </a:cubicBezTo>
                  <a:cubicBezTo>
                    <a:pt x="2671" y="1472176"/>
                    <a:pt x="0" y="1465726"/>
                    <a:pt x="0" y="1459002"/>
                  </a:cubicBezTo>
                  <a:lnTo>
                    <a:pt x="0" y="25356"/>
                  </a:lnTo>
                  <a:cubicBezTo>
                    <a:pt x="0" y="18631"/>
                    <a:pt x="2671" y="12182"/>
                    <a:pt x="7427" y="7427"/>
                  </a:cubicBezTo>
                  <a:cubicBezTo>
                    <a:pt x="12182" y="2671"/>
                    <a:pt x="18631" y="0"/>
                    <a:pt x="25356"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4101252" cy="1512932"/>
            </a:xfrm>
            <a:prstGeom prst="rect">
              <a:avLst/>
            </a:prstGeom>
          </p:spPr>
          <p:txBody>
            <a:bodyPr lIns="50800" tIns="50800" rIns="50800" bIns="50800" rtlCol="0" anchor="ctr"/>
            <a:lstStyle/>
            <a:p>
              <a:pPr algn="ctr">
                <a:lnSpc>
                  <a:spcPts val="2281"/>
                </a:lnSpc>
              </a:pPr>
              <a:endParaRPr/>
            </a:p>
          </p:txBody>
        </p:sp>
      </p:grpSp>
      <p:sp>
        <p:nvSpPr>
          <p:cNvPr id="19" name="TextBox 19"/>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Captains</a:t>
            </a:r>
          </a:p>
        </p:txBody>
      </p:sp>
      <p:sp>
        <p:nvSpPr>
          <p:cNvPr id="20" name="TextBox 20"/>
          <p:cNvSpPr txBox="1"/>
          <p:nvPr/>
        </p:nvSpPr>
        <p:spPr>
          <a:xfrm>
            <a:off x="1685335" y="3079829"/>
            <a:ext cx="14928351" cy="5094438"/>
          </a:xfrm>
          <a:prstGeom prst="rect">
            <a:avLst/>
          </a:prstGeom>
        </p:spPr>
        <p:txBody>
          <a:bodyPr lIns="0" tIns="0" rIns="0" bIns="0" rtlCol="0" anchor="t">
            <a:spAutoFit/>
          </a:bodyPr>
          <a:lstStyle/>
          <a:p>
            <a:pPr algn="l">
              <a:lnSpc>
                <a:spcPts val="4573"/>
              </a:lnSpc>
            </a:pPr>
            <a:r>
              <a:rPr lang="en-US" sz="2823" spc="141">
                <a:solidFill>
                  <a:srgbClr val="4E4449"/>
                </a:solidFill>
                <a:latin typeface="Ansam"/>
                <a:ea typeface="Ansam"/>
                <a:cs typeface="Ansam"/>
                <a:sym typeface="Ansam"/>
              </a:rPr>
              <a:t>The process for selection of captains (leadership) on the cheer team is done STRICTLY at the discretion of the coach.</a:t>
            </a:r>
          </a:p>
          <a:p>
            <a:pPr algn="l">
              <a:lnSpc>
                <a:spcPts val="4573"/>
              </a:lnSpc>
            </a:pPr>
            <a:r>
              <a:rPr lang="en-US" sz="2823" spc="141">
                <a:solidFill>
                  <a:srgbClr val="4E4449"/>
                </a:solidFill>
                <a:latin typeface="Ansam"/>
                <a:ea typeface="Ansam"/>
                <a:cs typeface="Ansam"/>
                <a:sym typeface="Ansam"/>
              </a:rPr>
              <a:t>The process for leader/ captain selection is a campus-based decision that is NOT appealable above the campus- level</a:t>
            </a:r>
          </a:p>
          <a:p>
            <a:pPr algn="l">
              <a:lnSpc>
                <a:spcPts val="4573"/>
              </a:lnSpc>
            </a:pPr>
            <a:endParaRPr lang="en-US" sz="2823" spc="141">
              <a:solidFill>
                <a:srgbClr val="4E4449"/>
              </a:solidFill>
              <a:latin typeface="Ansam"/>
              <a:ea typeface="Ansam"/>
              <a:cs typeface="Ansam"/>
              <a:sym typeface="Ansam"/>
            </a:endParaRPr>
          </a:p>
          <a:p>
            <a:pPr algn="l">
              <a:lnSpc>
                <a:spcPts val="4573"/>
              </a:lnSpc>
            </a:pPr>
            <a:r>
              <a:rPr lang="en-US" sz="2823" spc="141">
                <a:solidFill>
                  <a:srgbClr val="4E4449"/>
                </a:solidFill>
                <a:latin typeface="Ansam"/>
                <a:ea typeface="Ansam"/>
                <a:cs typeface="Ansam"/>
                <a:sym typeface="Ansam"/>
              </a:rPr>
              <a:t>To be a varsity captain the athlete must have been on varsity for one school year.</a:t>
            </a:r>
          </a:p>
          <a:p>
            <a:pPr algn="l">
              <a:lnSpc>
                <a:spcPts val="4573"/>
              </a:lnSpc>
            </a:pPr>
            <a:r>
              <a:rPr lang="en-US" sz="2823" spc="141">
                <a:solidFill>
                  <a:srgbClr val="4E4449"/>
                </a:solidFill>
                <a:latin typeface="Ansam"/>
                <a:ea typeface="Ansam"/>
                <a:cs typeface="Ansam"/>
                <a:sym typeface="Ansam"/>
              </a:rPr>
              <a:t>There is a captain selection process through committee</a:t>
            </a:r>
          </a:p>
          <a:p>
            <a:pPr algn="l">
              <a:lnSpc>
                <a:spcPts val="4573"/>
              </a:lnSpc>
            </a:pPr>
            <a:endParaRPr lang="en-US" sz="2823" spc="141">
              <a:solidFill>
                <a:srgbClr val="4E4449"/>
              </a:solidFill>
              <a:latin typeface="Ansam"/>
              <a:ea typeface="Ansam"/>
              <a:cs typeface="Ansam"/>
              <a:sym typeface="Ansam"/>
            </a:endParaRPr>
          </a:p>
          <a:p>
            <a:pPr algn="l">
              <a:lnSpc>
                <a:spcPts val="4573"/>
              </a:lnSpc>
            </a:pPr>
            <a:r>
              <a:rPr lang="en-US" sz="2823" spc="141">
                <a:solidFill>
                  <a:srgbClr val="4E4449"/>
                </a:solidFill>
                <a:latin typeface="Ansam"/>
                <a:ea typeface="Ansam"/>
                <a:cs typeface="Ansam"/>
                <a:sym typeface="Ansam"/>
              </a:rPr>
              <a:t>JV captains are chosen solely by coaches.</a:t>
            </a:r>
          </a:p>
        </p:txBody>
      </p:sp>
      <p:sp>
        <p:nvSpPr>
          <p:cNvPr id="21" name="Freeform 21"/>
          <p:cNvSpPr/>
          <p:nvPr/>
        </p:nvSpPr>
        <p:spPr>
          <a:xfrm>
            <a:off x="5561350" y="9094184"/>
            <a:ext cx="7887303" cy="11755281"/>
          </a:xfrm>
          <a:custGeom>
            <a:avLst/>
            <a:gdLst/>
            <a:ahLst/>
            <a:cxnLst/>
            <a:rect l="l" t="t" r="r" b="b"/>
            <a:pathLst>
              <a:path w="7887303" h="11755281">
                <a:moveTo>
                  <a:pt x="0" y="0"/>
                </a:moveTo>
                <a:lnTo>
                  <a:pt x="7887303" y="0"/>
                </a:lnTo>
                <a:lnTo>
                  <a:pt x="7887303" y="11755281"/>
                </a:lnTo>
                <a:lnTo>
                  <a:pt x="0" y="11755281"/>
                </a:lnTo>
                <a:lnTo>
                  <a:pt x="0" y="0"/>
                </a:lnTo>
                <a:close/>
              </a:path>
            </a:pathLst>
          </a:custGeom>
          <a:blipFill>
            <a:blip r:embed="rId3"/>
            <a:stretch>
              <a:fillRect l="-1681" r="-1681" b="-2553"/>
            </a:stretch>
          </a:blipFill>
        </p:spPr>
        <p:txBody>
          <a:bodyPr/>
          <a:lstStyle/>
          <a:p>
            <a:endParaRPr lang="en-US"/>
          </a:p>
        </p:txBody>
      </p:sp>
      <p:sp>
        <p:nvSpPr>
          <p:cNvPr id="22" name="Freeform 22"/>
          <p:cNvSpPr/>
          <p:nvPr/>
        </p:nvSpPr>
        <p:spPr>
          <a:xfrm rot="-7419172">
            <a:off x="-2721148" y="4351817"/>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23" name="Freeform 23"/>
          <p:cNvSpPr/>
          <p:nvPr/>
        </p:nvSpPr>
        <p:spPr>
          <a:xfrm rot="-3362298" flipV="1">
            <a:off x="12207203" y="4359773"/>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1513301"/>
            <a:ext cx="14244249" cy="180016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Welcome</a:t>
            </a:r>
          </a:p>
        </p:txBody>
      </p:sp>
      <p:grpSp>
        <p:nvGrpSpPr>
          <p:cNvPr id="17" name="Group 17"/>
          <p:cNvGrpSpPr/>
          <p:nvPr/>
        </p:nvGrpSpPr>
        <p:grpSpPr>
          <a:xfrm>
            <a:off x="3650238" y="3536716"/>
            <a:ext cx="10987524" cy="4655219"/>
            <a:chOff x="0" y="0"/>
            <a:chExt cx="2893833" cy="1226066"/>
          </a:xfrm>
        </p:grpSpPr>
        <p:sp>
          <p:nvSpPr>
            <p:cNvPr id="18" name="Freeform 18"/>
            <p:cNvSpPr/>
            <p:nvPr/>
          </p:nvSpPr>
          <p:spPr>
            <a:xfrm>
              <a:off x="0" y="0"/>
              <a:ext cx="2893833" cy="1226066"/>
            </a:xfrm>
            <a:custGeom>
              <a:avLst/>
              <a:gdLst/>
              <a:ahLst/>
              <a:cxnLst/>
              <a:rect l="l" t="t" r="r" b="b"/>
              <a:pathLst>
                <a:path w="2893833" h="1226066">
                  <a:moveTo>
                    <a:pt x="35935" y="0"/>
                  </a:moveTo>
                  <a:lnTo>
                    <a:pt x="2857898" y="0"/>
                  </a:lnTo>
                  <a:cubicBezTo>
                    <a:pt x="2877745" y="0"/>
                    <a:pt x="2893833" y="16089"/>
                    <a:pt x="2893833" y="35935"/>
                  </a:cubicBezTo>
                  <a:lnTo>
                    <a:pt x="2893833" y="1190131"/>
                  </a:lnTo>
                  <a:cubicBezTo>
                    <a:pt x="2893833" y="1209977"/>
                    <a:pt x="2877745" y="1226066"/>
                    <a:pt x="2857898" y="1226066"/>
                  </a:cubicBezTo>
                  <a:lnTo>
                    <a:pt x="35935" y="1226066"/>
                  </a:lnTo>
                  <a:cubicBezTo>
                    <a:pt x="16089" y="1226066"/>
                    <a:pt x="0" y="1209977"/>
                    <a:pt x="0" y="1190131"/>
                  </a:cubicBezTo>
                  <a:lnTo>
                    <a:pt x="0" y="35935"/>
                  </a:lnTo>
                  <a:cubicBezTo>
                    <a:pt x="0" y="16089"/>
                    <a:pt x="16089" y="0"/>
                    <a:pt x="35935"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2893833" cy="1254641"/>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3753049" y="3815326"/>
            <a:ext cx="10786948" cy="3544579"/>
          </a:xfrm>
          <a:prstGeom prst="rect">
            <a:avLst/>
          </a:prstGeom>
        </p:spPr>
        <p:txBody>
          <a:bodyPr lIns="0" tIns="0" rIns="0" bIns="0" rtlCol="0" anchor="t">
            <a:spAutoFit/>
          </a:bodyPr>
          <a:lstStyle/>
          <a:p>
            <a:pPr algn="ctr">
              <a:lnSpc>
                <a:spcPts val="5708"/>
              </a:lnSpc>
            </a:pPr>
            <a:r>
              <a:rPr lang="en-US" sz="3523" spc="176">
                <a:solidFill>
                  <a:srgbClr val="4E4449"/>
                </a:solidFill>
                <a:latin typeface="Ansam"/>
                <a:ea typeface="Ansam"/>
                <a:cs typeface="Ansam"/>
                <a:sym typeface="Ansam"/>
              </a:rPr>
              <a:t>Coach DOMINY- HEAD COACH</a:t>
            </a:r>
          </a:p>
          <a:p>
            <a:pPr algn="ctr">
              <a:lnSpc>
                <a:spcPts val="5708"/>
              </a:lnSpc>
            </a:pPr>
            <a:r>
              <a:rPr lang="en-US" sz="3523" spc="176">
                <a:solidFill>
                  <a:srgbClr val="4E4449"/>
                </a:solidFill>
                <a:latin typeface="Ansam"/>
                <a:ea typeface="Ansam"/>
                <a:cs typeface="Ansam"/>
                <a:sym typeface="Ansam"/>
              </a:rPr>
              <a:t>7TH YEAR TEACHING AND COACHING AT ELKINS</a:t>
            </a:r>
          </a:p>
          <a:p>
            <a:pPr algn="ctr">
              <a:lnSpc>
                <a:spcPts val="5708"/>
              </a:lnSpc>
            </a:pPr>
            <a:r>
              <a:rPr lang="en-US" sz="3523" spc="176">
                <a:solidFill>
                  <a:srgbClr val="4E4449"/>
                </a:solidFill>
                <a:latin typeface="Ansam"/>
                <a:ea typeface="Ansam"/>
                <a:cs typeface="Ansam"/>
                <a:sym typeface="Ansam"/>
              </a:rPr>
              <a:t>Asst Coach - Lotanna Nneji</a:t>
            </a:r>
          </a:p>
          <a:p>
            <a:pPr algn="ctr">
              <a:lnSpc>
                <a:spcPts val="5708"/>
              </a:lnSpc>
            </a:pPr>
            <a:r>
              <a:rPr lang="en-US" sz="3523" spc="176">
                <a:solidFill>
                  <a:srgbClr val="4E4449"/>
                </a:solidFill>
                <a:latin typeface="Ansam"/>
                <a:ea typeface="Ansam"/>
                <a:cs typeface="Ansam"/>
                <a:sym typeface="Ansam"/>
              </a:rPr>
              <a:t>3rd year teaching and coaching at Elkins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Freeform 16"/>
          <p:cNvSpPr/>
          <p:nvPr/>
        </p:nvSpPr>
        <p:spPr>
          <a:xfrm rot="-29999">
            <a:off x="1653703" y="2909649"/>
            <a:ext cx="14718891" cy="7441158"/>
          </a:xfrm>
          <a:custGeom>
            <a:avLst/>
            <a:gdLst/>
            <a:ahLst/>
            <a:cxnLst/>
            <a:rect l="l" t="t" r="r" b="b"/>
            <a:pathLst>
              <a:path w="14718891" h="7441158">
                <a:moveTo>
                  <a:pt x="63822" y="0"/>
                </a:moveTo>
                <a:lnTo>
                  <a:pt x="14718891" y="127893"/>
                </a:lnTo>
                <a:lnTo>
                  <a:pt x="14655069" y="7441158"/>
                </a:lnTo>
                <a:lnTo>
                  <a:pt x="0" y="7313265"/>
                </a:lnTo>
                <a:lnTo>
                  <a:pt x="63822" y="0"/>
                </a:lnTo>
                <a:close/>
              </a:path>
            </a:pathLst>
          </a:custGeom>
          <a:blipFill>
            <a:blip r:embed="rId6"/>
            <a:stretch>
              <a:fillRect t="-6221" r="-647" b="-5543"/>
            </a:stretch>
          </a:blipFill>
        </p:spPr>
        <p:txBody>
          <a:bodyPr/>
          <a:lstStyle/>
          <a:p>
            <a:endParaRPr lang="en-US"/>
          </a:p>
        </p:txBody>
      </p:sp>
      <p:sp>
        <p:nvSpPr>
          <p:cNvPr id="17" name="TextBox 17"/>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Style Story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Freeform 16"/>
          <p:cNvSpPr/>
          <p:nvPr/>
        </p:nvSpPr>
        <p:spPr>
          <a:xfrm>
            <a:off x="3006456" y="3067750"/>
            <a:ext cx="12838176" cy="7094781"/>
          </a:xfrm>
          <a:custGeom>
            <a:avLst/>
            <a:gdLst/>
            <a:ahLst/>
            <a:cxnLst/>
            <a:rect l="l" t="t" r="r" b="b"/>
            <a:pathLst>
              <a:path w="12838176" h="7094781">
                <a:moveTo>
                  <a:pt x="0" y="0"/>
                </a:moveTo>
                <a:lnTo>
                  <a:pt x="12838176" y="0"/>
                </a:lnTo>
                <a:lnTo>
                  <a:pt x="12838176" y="7094782"/>
                </a:lnTo>
                <a:lnTo>
                  <a:pt x="0" y="7094782"/>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Style Story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Freeform 16"/>
          <p:cNvSpPr/>
          <p:nvPr/>
        </p:nvSpPr>
        <p:spPr>
          <a:xfrm>
            <a:off x="3006456" y="3067750"/>
            <a:ext cx="12838176" cy="7094781"/>
          </a:xfrm>
          <a:custGeom>
            <a:avLst/>
            <a:gdLst/>
            <a:ahLst/>
            <a:cxnLst/>
            <a:rect l="l" t="t" r="r" b="b"/>
            <a:pathLst>
              <a:path w="12838176" h="7094781">
                <a:moveTo>
                  <a:pt x="0" y="0"/>
                </a:moveTo>
                <a:lnTo>
                  <a:pt x="12838176" y="0"/>
                </a:lnTo>
                <a:lnTo>
                  <a:pt x="12838176" y="7094782"/>
                </a:lnTo>
                <a:lnTo>
                  <a:pt x="0" y="7094782"/>
                </a:lnTo>
                <a:lnTo>
                  <a:pt x="0" y="0"/>
                </a:lnTo>
                <a:close/>
              </a:path>
            </a:pathLst>
          </a:custGeom>
          <a:blipFill>
            <a:blip r:embed="rId6"/>
            <a:stretch>
              <a:fillRect l="-3700" r="-3700"/>
            </a:stretch>
          </a:blipFill>
        </p:spPr>
        <p:txBody>
          <a:bodyPr/>
          <a:lstStyle/>
          <a:p>
            <a:endParaRPr lang="en-US"/>
          </a:p>
        </p:txBody>
      </p:sp>
      <p:sp>
        <p:nvSpPr>
          <p:cNvPr id="17" name="TextBox 17"/>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Style Story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4425293" y="3536716"/>
            <a:ext cx="9437413" cy="4655219"/>
            <a:chOff x="0" y="0"/>
            <a:chExt cx="2485574" cy="1226066"/>
          </a:xfrm>
        </p:grpSpPr>
        <p:sp>
          <p:nvSpPr>
            <p:cNvPr id="17" name="Freeform 17"/>
            <p:cNvSpPr/>
            <p:nvPr/>
          </p:nvSpPr>
          <p:spPr>
            <a:xfrm>
              <a:off x="0" y="0"/>
              <a:ext cx="2485574" cy="1226066"/>
            </a:xfrm>
            <a:custGeom>
              <a:avLst/>
              <a:gdLst/>
              <a:ahLst/>
              <a:cxnLst/>
              <a:rect l="l" t="t" r="r" b="b"/>
              <a:pathLst>
                <a:path w="2485574" h="1226066">
                  <a:moveTo>
                    <a:pt x="41838" y="0"/>
                  </a:moveTo>
                  <a:lnTo>
                    <a:pt x="2443736" y="0"/>
                  </a:lnTo>
                  <a:cubicBezTo>
                    <a:pt x="2466843" y="0"/>
                    <a:pt x="2485574" y="18731"/>
                    <a:pt x="2485574" y="41838"/>
                  </a:cubicBezTo>
                  <a:lnTo>
                    <a:pt x="2485574" y="1184228"/>
                  </a:lnTo>
                  <a:cubicBezTo>
                    <a:pt x="2485574" y="1195325"/>
                    <a:pt x="2481166" y="1205966"/>
                    <a:pt x="2473320" y="1213812"/>
                  </a:cubicBezTo>
                  <a:cubicBezTo>
                    <a:pt x="2465474" y="1221658"/>
                    <a:pt x="2454832" y="1226066"/>
                    <a:pt x="2443736" y="1226066"/>
                  </a:cubicBezTo>
                  <a:lnTo>
                    <a:pt x="41838" y="1226066"/>
                  </a:lnTo>
                  <a:cubicBezTo>
                    <a:pt x="18731" y="1226066"/>
                    <a:pt x="0" y="1207335"/>
                    <a:pt x="0" y="1184228"/>
                  </a:cubicBezTo>
                  <a:lnTo>
                    <a:pt x="0" y="41838"/>
                  </a:lnTo>
                  <a:cubicBezTo>
                    <a:pt x="0" y="18731"/>
                    <a:pt x="18731" y="0"/>
                    <a:pt x="41838"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2485574" cy="1254641"/>
            </a:xfrm>
            <a:prstGeom prst="rect">
              <a:avLst/>
            </a:prstGeom>
          </p:spPr>
          <p:txBody>
            <a:bodyPr lIns="50800" tIns="50800" rIns="50800" bIns="50800" rtlCol="0" anchor="ctr"/>
            <a:lstStyle/>
            <a:p>
              <a:pPr algn="ctr">
                <a:lnSpc>
                  <a:spcPts val="2281"/>
                </a:lnSpc>
              </a:pPr>
              <a:endParaRPr/>
            </a:p>
          </p:txBody>
        </p:sp>
      </p:grpSp>
      <p:sp>
        <p:nvSpPr>
          <p:cNvPr id="19" name="Freeform 19"/>
          <p:cNvSpPr/>
          <p:nvPr/>
        </p:nvSpPr>
        <p:spPr>
          <a:xfrm>
            <a:off x="5996245" y="4267935"/>
            <a:ext cx="459631" cy="459631"/>
          </a:xfrm>
          <a:custGeom>
            <a:avLst/>
            <a:gdLst/>
            <a:ahLst/>
            <a:cxnLst/>
            <a:rect l="l" t="t" r="r" b="b"/>
            <a:pathLst>
              <a:path w="459631" h="459631">
                <a:moveTo>
                  <a:pt x="0" y="0"/>
                </a:moveTo>
                <a:lnTo>
                  <a:pt x="459631" y="0"/>
                </a:lnTo>
                <a:lnTo>
                  <a:pt x="459631" y="459631"/>
                </a:lnTo>
                <a:lnTo>
                  <a:pt x="0" y="459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5996245" y="5143500"/>
            <a:ext cx="459631" cy="459631"/>
          </a:xfrm>
          <a:custGeom>
            <a:avLst/>
            <a:gdLst/>
            <a:ahLst/>
            <a:cxnLst/>
            <a:rect l="l" t="t" r="r" b="b"/>
            <a:pathLst>
              <a:path w="459631" h="459631">
                <a:moveTo>
                  <a:pt x="0" y="0"/>
                </a:moveTo>
                <a:lnTo>
                  <a:pt x="459631" y="0"/>
                </a:lnTo>
                <a:lnTo>
                  <a:pt x="459631" y="459631"/>
                </a:lnTo>
                <a:lnTo>
                  <a:pt x="0" y="45963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21" name="Freeform 21"/>
          <p:cNvSpPr/>
          <p:nvPr/>
        </p:nvSpPr>
        <p:spPr>
          <a:xfrm>
            <a:off x="5996245" y="6022231"/>
            <a:ext cx="459631" cy="459631"/>
          </a:xfrm>
          <a:custGeom>
            <a:avLst/>
            <a:gdLst/>
            <a:ahLst/>
            <a:cxnLst/>
            <a:rect l="l" t="t" r="r" b="b"/>
            <a:pathLst>
              <a:path w="459631" h="459631">
                <a:moveTo>
                  <a:pt x="0" y="0"/>
                </a:moveTo>
                <a:lnTo>
                  <a:pt x="459631" y="0"/>
                </a:lnTo>
                <a:lnTo>
                  <a:pt x="459631" y="459632"/>
                </a:lnTo>
                <a:lnTo>
                  <a:pt x="0" y="45963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22" name="Freeform 22"/>
          <p:cNvSpPr/>
          <p:nvPr/>
        </p:nvSpPr>
        <p:spPr>
          <a:xfrm>
            <a:off x="5996245" y="6900963"/>
            <a:ext cx="459631" cy="459631"/>
          </a:xfrm>
          <a:custGeom>
            <a:avLst/>
            <a:gdLst/>
            <a:ahLst/>
            <a:cxnLst/>
            <a:rect l="l" t="t" r="r" b="b"/>
            <a:pathLst>
              <a:path w="459631" h="459631">
                <a:moveTo>
                  <a:pt x="0" y="0"/>
                </a:moveTo>
                <a:lnTo>
                  <a:pt x="459631" y="0"/>
                </a:lnTo>
                <a:lnTo>
                  <a:pt x="459631" y="459631"/>
                </a:lnTo>
                <a:lnTo>
                  <a:pt x="0" y="45963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3" name="Freeform 23"/>
          <p:cNvSpPr/>
          <p:nvPr/>
        </p:nvSpPr>
        <p:spPr>
          <a:xfrm>
            <a:off x="13191652" y="769125"/>
            <a:ext cx="4374375" cy="4374375"/>
          </a:xfrm>
          <a:custGeom>
            <a:avLst/>
            <a:gdLst/>
            <a:ahLst/>
            <a:cxnLst/>
            <a:rect l="l" t="t" r="r" b="b"/>
            <a:pathLst>
              <a:path w="4374375" h="4374375">
                <a:moveTo>
                  <a:pt x="0" y="0"/>
                </a:moveTo>
                <a:lnTo>
                  <a:pt x="4374375" y="0"/>
                </a:lnTo>
                <a:lnTo>
                  <a:pt x="4374375" y="4374375"/>
                </a:lnTo>
                <a:lnTo>
                  <a:pt x="0" y="4374375"/>
                </a:lnTo>
                <a:lnTo>
                  <a:pt x="0" y="0"/>
                </a:lnTo>
                <a:close/>
              </a:path>
            </a:pathLst>
          </a:custGeom>
          <a:blipFill>
            <a:blip r:embed="rId14"/>
            <a:stretch>
              <a:fillRect/>
            </a:stretch>
          </a:blipFill>
        </p:spPr>
        <p:txBody>
          <a:bodyPr/>
          <a:lstStyle/>
          <a:p>
            <a:endParaRPr lang="en-US"/>
          </a:p>
        </p:txBody>
      </p:sp>
      <p:sp>
        <p:nvSpPr>
          <p:cNvPr id="24" name="TextBox 24"/>
          <p:cNvSpPr txBox="1"/>
          <p:nvPr/>
        </p:nvSpPr>
        <p:spPr>
          <a:xfrm>
            <a:off x="2021875" y="1513301"/>
            <a:ext cx="14244249" cy="180016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Contact</a:t>
            </a:r>
          </a:p>
        </p:txBody>
      </p:sp>
      <p:sp>
        <p:nvSpPr>
          <p:cNvPr id="25" name="TextBox 25"/>
          <p:cNvSpPr txBox="1"/>
          <p:nvPr/>
        </p:nvSpPr>
        <p:spPr>
          <a:xfrm>
            <a:off x="6844412" y="3953610"/>
            <a:ext cx="6445346" cy="3427096"/>
          </a:xfrm>
          <a:prstGeom prst="rect">
            <a:avLst/>
          </a:prstGeom>
        </p:spPr>
        <p:txBody>
          <a:bodyPr lIns="0" tIns="0" rIns="0" bIns="0" rtlCol="0" anchor="t">
            <a:spAutoFit/>
          </a:bodyPr>
          <a:lstStyle/>
          <a:p>
            <a:pPr algn="l">
              <a:lnSpc>
                <a:spcPts val="6989"/>
              </a:lnSpc>
            </a:pPr>
            <a:r>
              <a:rPr lang="en-US" sz="2999" spc="149">
                <a:solidFill>
                  <a:srgbClr val="4E4449"/>
                </a:solidFill>
                <a:latin typeface="Ansam"/>
                <a:ea typeface="Ansam"/>
                <a:cs typeface="Ansam"/>
                <a:sym typeface="Ansam"/>
              </a:rPr>
              <a:t>832-316-4745</a:t>
            </a:r>
          </a:p>
          <a:p>
            <a:pPr algn="l">
              <a:lnSpc>
                <a:spcPts val="6989"/>
              </a:lnSpc>
            </a:pPr>
            <a:r>
              <a:rPr lang="en-US" sz="2999" spc="149">
                <a:solidFill>
                  <a:srgbClr val="4E4449"/>
                </a:solidFill>
                <a:latin typeface="Ansam"/>
                <a:ea typeface="Ansam"/>
                <a:cs typeface="Ansam"/>
                <a:sym typeface="Ansam"/>
              </a:rPr>
              <a:t>https://elkinscheer.weebly.com/</a:t>
            </a:r>
          </a:p>
          <a:p>
            <a:pPr algn="l">
              <a:lnSpc>
                <a:spcPts val="6989"/>
              </a:lnSpc>
            </a:pPr>
            <a:r>
              <a:rPr lang="en-US" sz="2999" spc="149">
                <a:solidFill>
                  <a:srgbClr val="4E4449"/>
                </a:solidFill>
                <a:latin typeface="Ansam"/>
                <a:ea typeface="Ansam"/>
                <a:cs typeface="Ansam"/>
                <a:sym typeface="Ansam"/>
              </a:rPr>
              <a:t>justine.dominy@fortbendisd.gov</a:t>
            </a:r>
          </a:p>
          <a:p>
            <a:pPr algn="l">
              <a:lnSpc>
                <a:spcPts val="6989"/>
              </a:lnSpc>
            </a:pPr>
            <a:r>
              <a:rPr lang="en-US" sz="2999" spc="149">
                <a:solidFill>
                  <a:srgbClr val="4E4449"/>
                </a:solidFill>
                <a:latin typeface="Ansam"/>
                <a:ea typeface="Ansam"/>
                <a:cs typeface="Ansam"/>
                <a:sym typeface="Ansam"/>
              </a:rPr>
              <a:t>7007 Knights Court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3695862"/>
            <a:ext cx="14244249" cy="3609974"/>
          </a:xfrm>
          <a:prstGeom prst="rect">
            <a:avLst/>
          </a:prstGeom>
        </p:spPr>
        <p:txBody>
          <a:bodyPr lIns="0" tIns="0" rIns="0" bIns="0" rtlCol="0" anchor="t">
            <a:spAutoFit/>
          </a:bodyPr>
          <a:lstStyle/>
          <a:p>
            <a:pPr marL="0" lvl="0" indent="0" algn="ctr">
              <a:lnSpc>
                <a:spcPts val="30000"/>
              </a:lnSpc>
              <a:spcBef>
                <a:spcPct val="0"/>
              </a:spcBef>
            </a:pPr>
            <a:r>
              <a:rPr lang="en-US" sz="20000" spc="140">
                <a:solidFill>
                  <a:srgbClr val="7B629A"/>
                </a:solidFill>
                <a:latin typeface="Stars &amp; Love"/>
                <a:ea typeface="Stars &amp; Love"/>
                <a:cs typeface="Stars &amp; Love"/>
                <a:sym typeface="Stars &amp; Love"/>
              </a:rPr>
              <a:t>Questions?</a:t>
            </a:r>
          </a:p>
        </p:txBody>
      </p:sp>
      <p:grpSp>
        <p:nvGrpSpPr>
          <p:cNvPr id="17" name="Group 17"/>
          <p:cNvGrpSpPr/>
          <p:nvPr/>
        </p:nvGrpSpPr>
        <p:grpSpPr>
          <a:xfrm>
            <a:off x="5086375" y="2815057"/>
            <a:ext cx="8115251" cy="946036"/>
            <a:chOff x="0" y="0"/>
            <a:chExt cx="2137350" cy="249162"/>
          </a:xfrm>
        </p:grpSpPr>
        <p:sp>
          <p:nvSpPr>
            <p:cNvPr id="18" name="Freeform 18"/>
            <p:cNvSpPr/>
            <p:nvPr/>
          </p:nvSpPr>
          <p:spPr>
            <a:xfrm>
              <a:off x="0" y="0"/>
              <a:ext cx="2137350" cy="249162"/>
            </a:xfrm>
            <a:custGeom>
              <a:avLst/>
              <a:gdLst/>
              <a:ahLst/>
              <a:cxnLst/>
              <a:rect l="l" t="t" r="r" b="b"/>
              <a:pathLst>
                <a:path w="2137350" h="249162">
                  <a:moveTo>
                    <a:pt x="48654" y="0"/>
                  </a:moveTo>
                  <a:lnTo>
                    <a:pt x="2088696" y="0"/>
                  </a:lnTo>
                  <a:cubicBezTo>
                    <a:pt x="2101600" y="0"/>
                    <a:pt x="2113975" y="5126"/>
                    <a:pt x="2123100" y="14250"/>
                  </a:cubicBezTo>
                  <a:cubicBezTo>
                    <a:pt x="2132224" y="23375"/>
                    <a:pt x="2137350" y="35750"/>
                    <a:pt x="2137350" y="48654"/>
                  </a:cubicBezTo>
                  <a:lnTo>
                    <a:pt x="2137350" y="200508"/>
                  </a:lnTo>
                  <a:cubicBezTo>
                    <a:pt x="2137350" y="227379"/>
                    <a:pt x="2115567" y="249162"/>
                    <a:pt x="2088696" y="249162"/>
                  </a:cubicBezTo>
                  <a:lnTo>
                    <a:pt x="48654" y="249162"/>
                  </a:lnTo>
                  <a:cubicBezTo>
                    <a:pt x="35750" y="249162"/>
                    <a:pt x="23375" y="244036"/>
                    <a:pt x="14250" y="234911"/>
                  </a:cubicBezTo>
                  <a:cubicBezTo>
                    <a:pt x="5126" y="225787"/>
                    <a:pt x="0" y="213412"/>
                    <a:pt x="0" y="200508"/>
                  </a:cubicBezTo>
                  <a:lnTo>
                    <a:pt x="0" y="48654"/>
                  </a:lnTo>
                  <a:cubicBezTo>
                    <a:pt x="0" y="35750"/>
                    <a:pt x="5126" y="23375"/>
                    <a:pt x="14250" y="14250"/>
                  </a:cubicBezTo>
                  <a:cubicBezTo>
                    <a:pt x="23375" y="5126"/>
                    <a:pt x="35750" y="0"/>
                    <a:pt x="48654"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2137350" cy="277737"/>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5679211" y="3036558"/>
            <a:ext cx="6929578" cy="563880"/>
          </a:xfrm>
          <a:prstGeom prst="rect">
            <a:avLst/>
          </a:prstGeom>
        </p:spPr>
        <p:txBody>
          <a:bodyPr lIns="0" tIns="0" rIns="0" bIns="0" rtlCol="0" anchor="t">
            <a:spAutoFit/>
          </a:bodyPr>
          <a:lstStyle/>
          <a:p>
            <a:pPr algn="ctr">
              <a:lnSpc>
                <a:spcPts val="4619"/>
              </a:lnSpc>
            </a:pPr>
            <a:r>
              <a:rPr lang="en-US" sz="3299" spc="395">
                <a:solidFill>
                  <a:srgbClr val="4E4449"/>
                </a:solidFill>
                <a:latin typeface="Ansam"/>
                <a:ea typeface="Ansam"/>
                <a:cs typeface="Ansam"/>
                <a:sym typeface="Ansam"/>
              </a:rPr>
              <a:t>2025-2026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Message from the district</a:t>
            </a:r>
          </a:p>
        </p:txBody>
      </p:sp>
      <p:grpSp>
        <p:nvGrpSpPr>
          <p:cNvPr id="17" name="Group 17"/>
          <p:cNvGrpSpPr/>
          <p:nvPr/>
        </p:nvGrpSpPr>
        <p:grpSpPr>
          <a:xfrm>
            <a:off x="1332819" y="3099069"/>
            <a:ext cx="15788575" cy="6102343"/>
            <a:chOff x="0" y="0"/>
            <a:chExt cx="4158308" cy="1607201"/>
          </a:xfrm>
        </p:grpSpPr>
        <p:sp>
          <p:nvSpPr>
            <p:cNvPr id="18" name="Freeform 18"/>
            <p:cNvSpPr/>
            <p:nvPr/>
          </p:nvSpPr>
          <p:spPr>
            <a:xfrm>
              <a:off x="0" y="0"/>
              <a:ext cx="4158308" cy="1607201"/>
            </a:xfrm>
            <a:custGeom>
              <a:avLst/>
              <a:gdLst/>
              <a:ahLst/>
              <a:cxnLst/>
              <a:rect l="l" t="t" r="r" b="b"/>
              <a:pathLst>
                <a:path w="4158308" h="1607201">
                  <a:moveTo>
                    <a:pt x="25008" y="0"/>
                  </a:moveTo>
                  <a:lnTo>
                    <a:pt x="4133300" y="0"/>
                  </a:lnTo>
                  <a:cubicBezTo>
                    <a:pt x="4139933" y="0"/>
                    <a:pt x="4146293" y="2635"/>
                    <a:pt x="4150983" y="7325"/>
                  </a:cubicBezTo>
                  <a:cubicBezTo>
                    <a:pt x="4155673" y="12014"/>
                    <a:pt x="4158308" y="18375"/>
                    <a:pt x="4158308" y="25008"/>
                  </a:cubicBezTo>
                  <a:lnTo>
                    <a:pt x="4158308" y="1582194"/>
                  </a:lnTo>
                  <a:cubicBezTo>
                    <a:pt x="4158308" y="1596005"/>
                    <a:pt x="4147112" y="1607201"/>
                    <a:pt x="4133300" y="1607201"/>
                  </a:cubicBezTo>
                  <a:lnTo>
                    <a:pt x="25008" y="1607201"/>
                  </a:lnTo>
                  <a:cubicBezTo>
                    <a:pt x="18375" y="1607201"/>
                    <a:pt x="12014" y="1604567"/>
                    <a:pt x="7325" y="1599877"/>
                  </a:cubicBezTo>
                  <a:cubicBezTo>
                    <a:pt x="2635" y="1595187"/>
                    <a:pt x="0" y="1588826"/>
                    <a:pt x="0" y="1582194"/>
                  </a:cubicBezTo>
                  <a:lnTo>
                    <a:pt x="0" y="25008"/>
                  </a:lnTo>
                  <a:cubicBezTo>
                    <a:pt x="0" y="18375"/>
                    <a:pt x="2635" y="12014"/>
                    <a:pt x="7325" y="7325"/>
                  </a:cubicBezTo>
                  <a:cubicBezTo>
                    <a:pt x="12014" y="2635"/>
                    <a:pt x="18375" y="0"/>
                    <a:pt x="25008"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4158308" cy="1635776"/>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1332819" y="3271020"/>
            <a:ext cx="15606289" cy="5783511"/>
          </a:xfrm>
          <a:prstGeom prst="rect">
            <a:avLst/>
          </a:prstGeom>
        </p:spPr>
        <p:txBody>
          <a:bodyPr lIns="0" tIns="0" rIns="0" bIns="0" rtlCol="0" anchor="t">
            <a:spAutoFit/>
          </a:bodyPr>
          <a:lstStyle/>
          <a:p>
            <a:pPr algn="ctr">
              <a:lnSpc>
                <a:spcPts val="5151"/>
              </a:lnSpc>
            </a:pPr>
            <a:r>
              <a:rPr lang="en-US" sz="3179" spc="158">
                <a:solidFill>
                  <a:srgbClr val="4E4449"/>
                </a:solidFill>
                <a:latin typeface="Ansam"/>
                <a:ea typeface="Ansam"/>
                <a:cs typeface="Ansam"/>
                <a:sym typeface="Ansam"/>
              </a:rPr>
              <a:t>The Board believes that student activities provide opportunities for students to practice and demonstrate the attributes of the Profile of a Graduate. As such, the District shall encourage participation in student activities, engage students through inclusive and collaborative experiences, and allow students the opportunity to create and participate in student organizations and student groups.This handbook becomes effective immediately for the tryout process in the current school year and remains in effect for successful candidates throughout the period until tryouts the following calendar year.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Profile of a Graduate</a:t>
            </a:r>
          </a:p>
        </p:txBody>
      </p:sp>
      <p:grpSp>
        <p:nvGrpSpPr>
          <p:cNvPr id="17" name="Group 17"/>
          <p:cNvGrpSpPr/>
          <p:nvPr/>
        </p:nvGrpSpPr>
        <p:grpSpPr>
          <a:xfrm>
            <a:off x="1332819" y="3099069"/>
            <a:ext cx="15788575" cy="6102343"/>
            <a:chOff x="0" y="0"/>
            <a:chExt cx="4158308" cy="1607201"/>
          </a:xfrm>
        </p:grpSpPr>
        <p:sp>
          <p:nvSpPr>
            <p:cNvPr id="18" name="Freeform 18"/>
            <p:cNvSpPr/>
            <p:nvPr/>
          </p:nvSpPr>
          <p:spPr>
            <a:xfrm>
              <a:off x="0" y="0"/>
              <a:ext cx="4158308" cy="1607201"/>
            </a:xfrm>
            <a:custGeom>
              <a:avLst/>
              <a:gdLst/>
              <a:ahLst/>
              <a:cxnLst/>
              <a:rect l="l" t="t" r="r" b="b"/>
              <a:pathLst>
                <a:path w="4158308" h="1607201">
                  <a:moveTo>
                    <a:pt x="25008" y="0"/>
                  </a:moveTo>
                  <a:lnTo>
                    <a:pt x="4133300" y="0"/>
                  </a:lnTo>
                  <a:cubicBezTo>
                    <a:pt x="4139933" y="0"/>
                    <a:pt x="4146293" y="2635"/>
                    <a:pt x="4150983" y="7325"/>
                  </a:cubicBezTo>
                  <a:cubicBezTo>
                    <a:pt x="4155673" y="12014"/>
                    <a:pt x="4158308" y="18375"/>
                    <a:pt x="4158308" y="25008"/>
                  </a:cubicBezTo>
                  <a:lnTo>
                    <a:pt x="4158308" y="1582194"/>
                  </a:lnTo>
                  <a:cubicBezTo>
                    <a:pt x="4158308" y="1596005"/>
                    <a:pt x="4147112" y="1607201"/>
                    <a:pt x="4133300" y="1607201"/>
                  </a:cubicBezTo>
                  <a:lnTo>
                    <a:pt x="25008" y="1607201"/>
                  </a:lnTo>
                  <a:cubicBezTo>
                    <a:pt x="18375" y="1607201"/>
                    <a:pt x="12014" y="1604567"/>
                    <a:pt x="7325" y="1599877"/>
                  </a:cubicBezTo>
                  <a:cubicBezTo>
                    <a:pt x="2635" y="1595187"/>
                    <a:pt x="0" y="1588826"/>
                    <a:pt x="0" y="1582194"/>
                  </a:cubicBezTo>
                  <a:lnTo>
                    <a:pt x="0" y="25008"/>
                  </a:lnTo>
                  <a:cubicBezTo>
                    <a:pt x="0" y="18375"/>
                    <a:pt x="2635" y="12014"/>
                    <a:pt x="7325" y="7325"/>
                  </a:cubicBezTo>
                  <a:cubicBezTo>
                    <a:pt x="12014" y="2635"/>
                    <a:pt x="18375" y="0"/>
                    <a:pt x="25008"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4158308" cy="1635776"/>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1332819" y="3271020"/>
            <a:ext cx="15606289" cy="3840411"/>
          </a:xfrm>
          <a:prstGeom prst="rect">
            <a:avLst/>
          </a:prstGeom>
        </p:spPr>
        <p:txBody>
          <a:bodyPr lIns="0" tIns="0" rIns="0" bIns="0" rtlCol="0" anchor="t">
            <a:spAutoFit/>
          </a:bodyPr>
          <a:lstStyle/>
          <a:p>
            <a:pPr algn="ctr">
              <a:lnSpc>
                <a:spcPts val="5151"/>
              </a:lnSpc>
            </a:pPr>
            <a:r>
              <a:rPr lang="en-US" sz="3179" spc="158">
                <a:solidFill>
                  <a:srgbClr val="4E4449"/>
                </a:solidFill>
                <a:latin typeface="Ansam"/>
                <a:ea typeface="Ansam"/>
                <a:cs typeface="Ansam"/>
                <a:sym typeface="Ansam"/>
              </a:rPr>
              <a:t>FBISD Athletics exists to inspire and equip student athletes with responsibility, values, sportsmanship, and teamwork through participation in sports so they can pursue futures beyond what they can imagine.</a:t>
            </a:r>
          </a:p>
          <a:p>
            <a:pPr algn="ctr">
              <a:lnSpc>
                <a:spcPts val="5151"/>
              </a:lnSpc>
            </a:pPr>
            <a:r>
              <a:rPr lang="en-US" sz="3179" spc="158">
                <a:solidFill>
                  <a:srgbClr val="4E4449"/>
                </a:solidFill>
                <a:latin typeface="Ansam"/>
                <a:ea typeface="Ansam"/>
                <a:cs typeface="Ansam"/>
                <a:sym typeface="Ansam"/>
              </a:rPr>
              <a:t>Cheerleaders will exhibit the FBISD Profile of a Graduate, including being a collaborative team member.</a:t>
            </a:r>
          </a:p>
          <a:p>
            <a:pPr algn="ctr">
              <a:lnSpc>
                <a:spcPts val="5151"/>
              </a:lnSpc>
            </a:pPr>
            <a:endParaRPr lang="en-US" sz="3179" spc="158">
              <a:solidFill>
                <a:srgbClr val="4E4449"/>
              </a:solidFill>
              <a:latin typeface="Ansam"/>
              <a:ea typeface="Ansam"/>
              <a:cs typeface="Ansam"/>
              <a:sym typeface="Ansa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Important Dates</a:t>
            </a:r>
          </a:p>
        </p:txBody>
      </p:sp>
      <p:grpSp>
        <p:nvGrpSpPr>
          <p:cNvPr id="17" name="Group 17"/>
          <p:cNvGrpSpPr/>
          <p:nvPr/>
        </p:nvGrpSpPr>
        <p:grpSpPr>
          <a:xfrm>
            <a:off x="1332819" y="3099069"/>
            <a:ext cx="15788575" cy="6102343"/>
            <a:chOff x="0" y="0"/>
            <a:chExt cx="4158308" cy="1607201"/>
          </a:xfrm>
        </p:grpSpPr>
        <p:sp>
          <p:nvSpPr>
            <p:cNvPr id="18" name="Freeform 18"/>
            <p:cNvSpPr/>
            <p:nvPr/>
          </p:nvSpPr>
          <p:spPr>
            <a:xfrm>
              <a:off x="0" y="0"/>
              <a:ext cx="4158308" cy="1607201"/>
            </a:xfrm>
            <a:custGeom>
              <a:avLst/>
              <a:gdLst/>
              <a:ahLst/>
              <a:cxnLst/>
              <a:rect l="l" t="t" r="r" b="b"/>
              <a:pathLst>
                <a:path w="4158308" h="1607201">
                  <a:moveTo>
                    <a:pt x="25008" y="0"/>
                  </a:moveTo>
                  <a:lnTo>
                    <a:pt x="4133300" y="0"/>
                  </a:lnTo>
                  <a:cubicBezTo>
                    <a:pt x="4139933" y="0"/>
                    <a:pt x="4146293" y="2635"/>
                    <a:pt x="4150983" y="7325"/>
                  </a:cubicBezTo>
                  <a:cubicBezTo>
                    <a:pt x="4155673" y="12014"/>
                    <a:pt x="4158308" y="18375"/>
                    <a:pt x="4158308" y="25008"/>
                  </a:cubicBezTo>
                  <a:lnTo>
                    <a:pt x="4158308" y="1582194"/>
                  </a:lnTo>
                  <a:cubicBezTo>
                    <a:pt x="4158308" y="1596005"/>
                    <a:pt x="4147112" y="1607201"/>
                    <a:pt x="4133300" y="1607201"/>
                  </a:cubicBezTo>
                  <a:lnTo>
                    <a:pt x="25008" y="1607201"/>
                  </a:lnTo>
                  <a:cubicBezTo>
                    <a:pt x="18375" y="1607201"/>
                    <a:pt x="12014" y="1604567"/>
                    <a:pt x="7325" y="1599877"/>
                  </a:cubicBezTo>
                  <a:cubicBezTo>
                    <a:pt x="2635" y="1595187"/>
                    <a:pt x="0" y="1588826"/>
                    <a:pt x="0" y="1582194"/>
                  </a:cubicBezTo>
                  <a:lnTo>
                    <a:pt x="0" y="25008"/>
                  </a:lnTo>
                  <a:cubicBezTo>
                    <a:pt x="0" y="18375"/>
                    <a:pt x="2635" y="12014"/>
                    <a:pt x="7325" y="7325"/>
                  </a:cubicBezTo>
                  <a:cubicBezTo>
                    <a:pt x="12014" y="2635"/>
                    <a:pt x="18375" y="0"/>
                    <a:pt x="25008"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4158308" cy="1635776"/>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1332819" y="3271020"/>
            <a:ext cx="15606289" cy="5594535"/>
          </a:xfrm>
          <a:prstGeom prst="rect">
            <a:avLst/>
          </a:prstGeom>
        </p:spPr>
        <p:txBody>
          <a:bodyPr lIns="0" tIns="0" rIns="0" bIns="0" rtlCol="0" anchor="t">
            <a:spAutoFit/>
          </a:bodyPr>
          <a:lstStyle/>
          <a:p>
            <a:pPr algn="ctr">
              <a:lnSpc>
                <a:spcPts val="5151"/>
              </a:lnSpc>
            </a:pPr>
            <a:r>
              <a:rPr lang="en-US" sz="3179" spc="158">
                <a:solidFill>
                  <a:srgbClr val="4E4449"/>
                </a:solidFill>
                <a:latin typeface="Ansam"/>
                <a:ea typeface="Ansam"/>
                <a:cs typeface="Ansam"/>
                <a:sym typeface="Ansam"/>
              </a:rPr>
              <a:t>February 25- Stunt Clinic (optional) Elkins gym</a:t>
            </a:r>
          </a:p>
          <a:p>
            <a:pPr algn="ctr">
              <a:lnSpc>
                <a:spcPts val="5637"/>
              </a:lnSpc>
            </a:pPr>
            <a:r>
              <a:rPr lang="en-US" sz="3479" spc="173">
                <a:solidFill>
                  <a:srgbClr val="4E4449"/>
                </a:solidFill>
                <a:latin typeface="Ansam"/>
                <a:ea typeface="Ansam"/>
                <a:cs typeface="Ansam"/>
                <a:sym typeface="Ansam"/>
              </a:rPr>
              <a:t>March 3-4 Tryout Clinic 5:30-7:30 Elkins Gym</a:t>
            </a:r>
          </a:p>
          <a:p>
            <a:pPr algn="ctr">
              <a:lnSpc>
                <a:spcPts val="5637"/>
              </a:lnSpc>
            </a:pPr>
            <a:r>
              <a:rPr lang="en-US" sz="3479" spc="173">
                <a:solidFill>
                  <a:srgbClr val="4E4449"/>
                </a:solidFill>
                <a:latin typeface="Ansam"/>
                <a:ea typeface="Ansam"/>
                <a:cs typeface="Ansam"/>
                <a:sym typeface="Ansam"/>
              </a:rPr>
              <a:t>March 5 Mock Tryouts 5:30- 7:30 Elkins Gym</a:t>
            </a:r>
          </a:p>
          <a:p>
            <a:pPr algn="ctr">
              <a:lnSpc>
                <a:spcPts val="5637"/>
              </a:lnSpc>
            </a:pPr>
            <a:r>
              <a:rPr lang="en-US" sz="3479" spc="173">
                <a:solidFill>
                  <a:srgbClr val="4E4449"/>
                </a:solidFill>
                <a:latin typeface="Ansam"/>
                <a:ea typeface="Ansam"/>
                <a:cs typeface="Ansam"/>
                <a:sym typeface="Ansam"/>
              </a:rPr>
              <a:t>March 6 TRYOUTS 7PM Elkins Gym (candidates can start arriving at 6 PM</a:t>
            </a:r>
          </a:p>
          <a:p>
            <a:pPr algn="ctr">
              <a:lnSpc>
                <a:spcPts val="5637"/>
              </a:lnSpc>
            </a:pPr>
            <a:endParaRPr lang="en-US" sz="3479" spc="173">
              <a:solidFill>
                <a:srgbClr val="4E4449"/>
              </a:solidFill>
              <a:latin typeface="Ansam"/>
              <a:ea typeface="Ansam"/>
              <a:cs typeface="Ansam"/>
              <a:sym typeface="Ansam"/>
            </a:endParaRPr>
          </a:p>
          <a:p>
            <a:pPr algn="ctr">
              <a:lnSpc>
                <a:spcPts val="5637"/>
              </a:lnSpc>
            </a:pPr>
            <a:r>
              <a:rPr lang="en-US" sz="3479" spc="173">
                <a:solidFill>
                  <a:srgbClr val="4E4449"/>
                </a:solidFill>
                <a:latin typeface="Ansam"/>
                <a:ea typeface="Ansam"/>
                <a:cs typeface="Ansam"/>
                <a:sym typeface="Ansam"/>
              </a:rPr>
              <a:t>March 27 5:45 Parent meeting for new cheerleaders Room 122</a:t>
            </a:r>
          </a:p>
          <a:p>
            <a:pPr algn="ctr">
              <a:lnSpc>
                <a:spcPts val="5637"/>
              </a:lnSpc>
            </a:pPr>
            <a:r>
              <a:rPr lang="en-US" sz="3479" spc="173">
                <a:solidFill>
                  <a:srgbClr val="4E4449"/>
                </a:solidFill>
                <a:latin typeface="Ansam"/>
                <a:ea typeface="Ansam"/>
                <a:cs typeface="Ansam"/>
                <a:sym typeface="Ansam"/>
              </a:rPr>
              <a:t>April 3 4:30 fitting Room 122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7825226" y="2880789"/>
            <a:ext cx="9153301" cy="6177350"/>
            <a:chOff x="0" y="0"/>
            <a:chExt cx="2410746" cy="1626956"/>
          </a:xfrm>
        </p:grpSpPr>
        <p:sp>
          <p:nvSpPr>
            <p:cNvPr id="17" name="Freeform 17"/>
            <p:cNvSpPr/>
            <p:nvPr/>
          </p:nvSpPr>
          <p:spPr>
            <a:xfrm>
              <a:off x="0" y="0"/>
              <a:ext cx="2410746" cy="1626957"/>
            </a:xfrm>
            <a:custGeom>
              <a:avLst/>
              <a:gdLst/>
              <a:ahLst/>
              <a:cxnLst/>
              <a:rect l="l" t="t" r="r" b="b"/>
              <a:pathLst>
                <a:path w="2410746" h="1626957">
                  <a:moveTo>
                    <a:pt x="43136" y="0"/>
                  </a:moveTo>
                  <a:lnTo>
                    <a:pt x="2367610" y="0"/>
                  </a:lnTo>
                  <a:cubicBezTo>
                    <a:pt x="2379050" y="0"/>
                    <a:pt x="2390022" y="4545"/>
                    <a:pt x="2398112" y="12634"/>
                  </a:cubicBezTo>
                  <a:cubicBezTo>
                    <a:pt x="2406201" y="20724"/>
                    <a:pt x="2410746" y="31696"/>
                    <a:pt x="2410746" y="43136"/>
                  </a:cubicBezTo>
                  <a:lnTo>
                    <a:pt x="2410746" y="1583820"/>
                  </a:lnTo>
                  <a:cubicBezTo>
                    <a:pt x="2410746" y="1595261"/>
                    <a:pt x="2406201" y="1606233"/>
                    <a:pt x="2398112" y="1614322"/>
                  </a:cubicBezTo>
                  <a:cubicBezTo>
                    <a:pt x="2390022" y="1622412"/>
                    <a:pt x="2379050" y="1626957"/>
                    <a:pt x="2367610" y="1626957"/>
                  </a:cubicBezTo>
                  <a:lnTo>
                    <a:pt x="43136" y="1626957"/>
                  </a:lnTo>
                  <a:cubicBezTo>
                    <a:pt x="31696" y="1626957"/>
                    <a:pt x="20724" y="1622412"/>
                    <a:pt x="12634" y="1614322"/>
                  </a:cubicBezTo>
                  <a:cubicBezTo>
                    <a:pt x="4545" y="1606233"/>
                    <a:pt x="0" y="1595261"/>
                    <a:pt x="0" y="1583820"/>
                  </a:cubicBezTo>
                  <a:lnTo>
                    <a:pt x="0" y="43136"/>
                  </a:lnTo>
                  <a:cubicBezTo>
                    <a:pt x="0" y="31696"/>
                    <a:pt x="4545" y="20724"/>
                    <a:pt x="12634" y="12634"/>
                  </a:cubicBezTo>
                  <a:cubicBezTo>
                    <a:pt x="20724" y="4545"/>
                    <a:pt x="31696" y="0"/>
                    <a:pt x="43136"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2410746" cy="1655531"/>
            </a:xfrm>
            <a:prstGeom prst="rect">
              <a:avLst/>
            </a:prstGeom>
          </p:spPr>
          <p:txBody>
            <a:bodyPr lIns="50800" tIns="50800" rIns="50800" bIns="50800" rtlCol="0" anchor="ctr"/>
            <a:lstStyle/>
            <a:p>
              <a:pPr algn="ctr">
                <a:lnSpc>
                  <a:spcPts val="2281"/>
                </a:lnSpc>
              </a:pPr>
              <a:endParaRPr/>
            </a:p>
          </p:txBody>
        </p:sp>
      </p:grpSp>
      <p:grpSp>
        <p:nvGrpSpPr>
          <p:cNvPr id="19" name="Group 19"/>
          <p:cNvGrpSpPr>
            <a:grpSpLocks noChangeAspect="1"/>
          </p:cNvGrpSpPr>
          <p:nvPr/>
        </p:nvGrpSpPr>
        <p:grpSpPr>
          <a:xfrm>
            <a:off x="1262424" y="3141488"/>
            <a:ext cx="6104606" cy="5916652"/>
            <a:chOff x="0" y="0"/>
            <a:chExt cx="13942060" cy="13512800"/>
          </a:xfrm>
        </p:grpSpPr>
        <p:sp>
          <p:nvSpPr>
            <p:cNvPr id="20" name="Freeform 20"/>
            <p:cNvSpPr/>
            <p:nvPr/>
          </p:nvSpPr>
          <p:spPr>
            <a:xfrm>
              <a:off x="472440" y="321310"/>
              <a:ext cx="13000990" cy="12721590"/>
            </a:xfrm>
            <a:custGeom>
              <a:avLst/>
              <a:gdLst/>
              <a:ahLst/>
              <a:cxnLst/>
              <a:rect l="l" t="t" r="r" b="b"/>
              <a:pathLst>
                <a:path w="13000990" h="12721590">
                  <a:moveTo>
                    <a:pt x="0" y="0"/>
                  </a:moveTo>
                  <a:lnTo>
                    <a:pt x="13000990" y="0"/>
                  </a:lnTo>
                  <a:lnTo>
                    <a:pt x="13000990" y="12721590"/>
                  </a:lnTo>
                  <a:lnTo>
                    <a:pt x="0" y="12721590"/>
                  </a:lnTo>
                  <a:close/>
                </a:path>
              </a:pathLst>
            </a:custGeom>
            <a:blipFill>
              <a:blip r:embed="rId6"/>
              <a:stretch>
                <a:fillRect l="-23388" r="-23388"/>
              </a:stretch>
            </a:blipFill>
          </p:spPr>
          <p:txBody>
            <a:bodyPr/>
            <a:lstStyle/>
            <a:p>
              <a:endParaRPr lang="en-US"/>
            </a:p>
          </p:txBody>
        </p:sp>
        <p:sp>
          <p:nvSpPr>
            <p:cNvPr id="21" name="Freeform 21"/>
            <p:cNvSpPr/>
            <p:nvPr/>
          </p:nvSpPr>
          <p:spPr>
            <a:xfrm>
              <a:off x="0" y="0"/>
              <a:ext cx="13943330" cy="13512800"/>
            </a:xfrm>
            <a:custGeom>
              <a:avLst/>
              <a:gdLst/>
              <a:ahLst/>
              <a:cxnLst/>
              <a:rect l="l" t="t" r="r" b="b"/>
              <a:pathLst>
                <a:path w="13943330" h="13512800">
                  <a:moveTo>
                    <a:pt x="0" y="0"/>
                  </a:moveTo>
                  <a:lnTo>
                    <a:pt x="0" y="13512800"/>
                  </a:lnTo>
                  <a:lnTo>
                    <a:pt x="13943330" y="13512800"/>
                  </a:lnTo>
                  <a:lnTo>
                    <a:pt x="13943330" y="0"/>
                  </a:lnTo>
                  <a:lnTo>
                    <a:pt x="0" y="0"/>
                  </a:lnTo>
                  <a:close/>
                  <a:moveTo>
                    <a:pt x="12969240" y="12575540"/>
                  </a:moveTo>
                  <a:lnTo>
                    <a:pt x="944880" y="12575540"/>
                  </a:lnTo>
                  <a:lnTo>
                    <a:pt x="944880" y="942340"/>
                  </a:lnTo>
                  <a:lnTo>
                    <a:pt x="12967970" y="942340"/>
                  </a:lnTo>
                  <a:lnTo>
                    <a:pt x="12967970" y="12575540"/>
                  </a:lnTo>
                  <a:close/>
                </a:path>
              </a:pathLst>
            </a:custGeom>
            <a:blipFill>
              <a:blip r:embed="rId7"/>
              <a:stretch>
                <a:fillRect b="-133"/>
              </a:stretch>
            </a:blipFill>
          </p:spPr>
          <p:txBody>
            <a:bodyPr/>
            <a:lstStyle/>
            <a:p>
              <a:endParaRPr lang="en-US"/>
            </a:p>
          </p:txBody>
        </p:sp>
      </p:grpSp>
      <p:sp>
        <p:nvSpPr>
          <p:cNvPr id="22" name="TextBox 22"/>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Expectations</a:t>
            </a:r>
          </a:p>
        </p:txBody>
      </p:sp>
      <p:sp>
        <p:nvSpPr>
          <p:cNvPr id="23" name="TextBox 23"/>
          <p:cNvSpPr txBox="1"/>
          <p:nvPr/>
        </p:nvSpPr>
        <p:spPr>
          <a:xfrm>
            <a:off x="7997158" y="2516483"/>
            <a:ext cx="8809437" cy="3002280"/>
          </a:xfrm>
          <a:prstGeom prst="rect">
            <a:avLst/>
          </a:prstGeom>
        </p:spPr>
        <p:txBody>
          <a:bodyPr lIns="0" tIns="0" rIns="0" bIns="0" rtlCol="0" anchor="t">
            <a:spAutoFit/>
          </a:bodyPr>
          <a:lstStyle/>
          <a:p>
            <a:pPr algn="ctr">
              <a:lnSpc>
                <a:spcPts val="4859"/>
              </a:lnSpc>
            </a:pPr>
            <a:endParaRPr/>
          </a:p>
          <a:p>
            <a:pPr algn="ctr">
              <a:lnSpc>
                <a:spcPts val="4859"/>
              </a:lnSpc>
            </a:pPr>
            <a:r>
              <a:rPr lang="en-US" sz="2999" spc="149">
                <a:solidFill>
                  <a:srgbClr val="4E4449"/>
                </a:solidFill>
                <a:latin typeface="Ansam"/>
                <a:ea typeface="Ansam"/>
                <a:cs typeface="Ansam"/>
                <a:sym typeface="Ansam"/>
              </a:rPr>
              <a:t>*Student athlete behavior contract*</a:t>
            </a:r>
          </a:p>
          <a:p>
            <a:pPr algn="ctr">
              <a:lnSpc>
                <a:spcPts val="4859"/>
              </a:lnSpc>
            </a:pPr>
            <a:r>
              <a:rPr lang="en-US" sz="2999" spc="149">
                <a:solidFill>
                  <a:srgbClr val="4E4449"/>
                </a:solidFill>
                <a:latin typeface="Ansam"/>
                <a:ea typeface="Ansam"/>
                <a:cs typeface="Ansam"/>
                <a:sym typeface="Ansam"/>
              </a:rPr>
              <a:t>You are a 24/7 representative of EHS -On Campus/ Off Campus/ Social Media included!!!</a:t>
            </a:r>
          </a:p>
        </p:txBody>
      </p:sp>
      <p:sp>
        <p:nvSpPr>
          <p:cNvPr id="24" name="TextBox 24"/>
          <p:cNvSpPr txBox="1"/>
          <p:nvPr/>
        </p:nvSpPr>
        <p:spPr>
          <a:xfrm>
            <a:off x="7825226" y="5788410"/>
            <a:ext cx="9153301" cy="2535714"/>
          </a:xfrm>
          <a:prstGeom prst="rect">
            <a:avLst/>
          </a:prstGeom>
        </p:spPr>
        <p:txBody>
          <a:bodyPr lIns="0" tIns="0" rIns="0" bIns="0" rtlCol="0" anchor="t">
            <a:spAutoFit/>
          </a:bodyPr>
          <a:lstStyle/>
          <a:p>
            <a:pPr algn="ctr">
              <a:lnSpc>
                <a:spcPts val="3389"/>
              </a:lnSpc>
              <a:spcBef>
                <a:spcPct val="0"/>
              </a:spcBef>
            </a:pPr>
            <a:r>
              <a:rPr lang="en-US" sz="2421">
                <a:solidFill>
                  <a:srgbClr val="4E4449"/>
                </a:solidFill>
                <a:latin typeface="Ansam"/>
                <a:ea typeface="Ansam"/>
                <a:cs typeface="Ansam"/>
                <a:sym typeface="Ansam"/>
              </a:rPr>
              <a:t>Academics - Do not get behind, attend tutorials, be a leader in class</a:t>
            </a:r>
          </a:p>
          <a:p>
            <a:pPr algn="ctr">
              <a:lnSpc>
                <a:spcPts val="3389"/>
              </a:lnSpc>
              <a:spcBef>
                <a:spcPct val="0"/>
              </a:spcBef>
            </a:pPr>
            <a:r>
              <a:rPr lang="en-US" sz="2421">
                <a:solidFill>
                  <a:srgbClr val="4E4449"/>
                </a:solidFill>
                <a:latin typeface="Ansam"/>
                <a:ea typeface="Ansam"/>
                <a:cs typeface="Ansam"/>
                <a:sym typeface="Ansam"/>
              </a:rPr>
              <a:t>Understand that you are being watched by everyone at all times</a:t>
            </a:r>
          </a:p>
          <a:p>
            <a:pPr algn="ctr">
              <a:lnSpc>
                <a:spcPts val="3389"/>
              </a:lnSpc>
              <a:spcBef>
                <a:spcPct val="0"/>
              </a:spcBef>
            </a:pPr>
            <a:r>
              <a:rPr lang="en-US" sz="2421">
                <a:solidFill>
                  <a:srgbClr val="4E4449"/>
                </a:solidFill>
                <a:latin typeface="Ansam"/>
                <a:ea typeface="Ansam"/>
                <a:cs typeface="Ansam"/>
                <a:sym typeface="Ansam"/>
              </a:rPr>
              <a:t>Be in dress code</a:t>
            </a:r>
          </a:p>
          <a:p>
            <a:pPr algn="ctr">
              <a:lnSpc>
                <a:spcPts val="3389"/>
              </a:lnSpc>
              <a:spcBef>
                <a:spcPct val="0"/>
              </a:spcBef>
            </a:pPr>
            <a:r>
              <a:rPr lang="en-US" sz="2421">
                <a:solidFill>
                  <a:srgbClr val="4E4449"/>
                </a:solidFill>
                <a:latin typeface="Ansam"/>
                <a:ea typeface="Ansam"/>
                <a:cs typeface="Ansam"/>
                <a:sym typeface="Ansam"/>
              </a:rPr>
              <a:t>Social media can get you into trouble even if it is private</a:t>
            </a:r>
          </a:p>
          <a:p>
            <a:pPr algn="ctr">
              <a:lnSpc>
                <a:spcPts val="3389"/>
              </a:lnSpc>
              <a:spcBef>
                <a:spcPct val="0"/>
              </a:spcBef>
            </a:pPr>
            <a:endParaRPr lang="en-US" sz="2421">
              <a:solidFill>
                <a:srgbClr val="4E4449"/>
              </a:solidFill>
              <a:latin typeface="Ansam"/>
              <a:ea typeface="Ansam"/>
              <a:cs typeface="Ansam"/>
              <a:sym typeface="Ansa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sp>
        <p:nvSpPr>
          <p:cNvPr id="16" name="TextBox 16"/>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Composition of the Squad</a:t>
            </a:r>
          </a:p>
        </p:txBody>
      </p:sp>
      <p:grpSp>
        <p:nvGrpSpPr>
          <p:cNvPr id="17" name="Group 17"/>
          <p:cNvGrpSpPr/>
          <p:nvPr/>
        </p:nvGrpSpPr>
        <p:grpSpPr>
          <a:xfrm>
            <a:off x="1685335" y="3174896"/>
            <a:ext cx="10841205" cy="5402636"/>
            <a:chOff x="0" y="0"/>
            <a:chExt cx="2855297" cy="1422916"/>
          </a:xfrm>
        </p:grpSpPr>
        <p:sp>
          <p:nvSpPr>
            <p:cNvPr id="18" name="Freeform 18"/>
            <p:cNvSpPr/>
            <p:nvPr/>
          </p:nvSpPr>
          <p:spPr>
            <a:xfrm>
              <a:off x="0" y="0"/>
              <a:ext cx="2855297" cy="1422916"/>
            </a:xfrm>
            <a:custGeom>
              <a:avLst/>
              <a:gdLst/>
              <a:ahLst/>
              <a:cxnLst/>
              <a:rect l="l" t="t" r="r" b="b"/>
              <a:pathLst>
                <a:path w="2855297" h="1422916">
                  <a:moveTo>
                    <a:pt x="36420" y="0"/>
                  </a:moveTo>
                  <a:lnTo>
                    <a:pt x="2818877" y="0"/>
                  </a:lnTo>
                  <a:cubicBezTo>
                    <a:pt x="2828536" y="0"/>
                    <a:pt x="2837799" y="3837"/>
                    <a:pt x="2844629" y="10667"/>
                  </a:cubicBezTo>
                  <a:cubicBezTo>
                    <a:pt x="2851459" y="17497"/>
                    <a:pt x="2855297" y="26761"/>
                    <a:pt x="2855297" y="36420"/>
                  </a:cubicBezTo>
                  <a:lnTo>
                    <a:pt x="2855297" y="1386496"/>
                  </a:lnTo>
                  <a:cubicBezTo>
                    <a:pt x="2855297" y="1406611"/>
                    <a:pt x="2838991" y="1422916"/>
                    <a:pt x="2818877" y="1422916"/>
                  </a:cubicBezTo>
                  <a:lnTo>
                    <a:pt x="36420" y="1422916"/>
                  </a:lnTo>
                  <a:cubicBezTo>
                    <a:pt x="26761" y="1422916"/>
                    <a:pt x="17497" y="1419079"/>
                    <a:pt x="10667" y="1412249"/>
                  </a:cubicBezTo>
                  <a:cubicBezTo>
                    <a:pt x="3837" y="1405419"/>
                    <a:pt x="0" y="1396155"/>
                    <a:pt x="0" y="1386496"/>
                  </a:cubicBezTo>
                  <a:lnTo>
                    <a:pt x="0" y="36420"/>
                  </a:lnTo>
                  <a:cubicBezTo>
                    <a:pt x="0" y="26761"/>
                    <a:pt x="3837" y="17497"/>
                    <a:pt x="10667" y="10667"/>
                  </a:cubicBezTo>
                  <a:cubicBezTo>
                    <a:pt x="17497" y="3837"/>
                    <a:pt x="26761" y="0"/>
                    <a:pt x="36420" y="0"/>
                  </a:cubicBezTo>
                  <a:close/>
                </a:path>
              </a:pathLst>
            </a:custGeom>
            <a:solidFill>
              <a:srgbClr val="FFFFFF"/>
            </a:solidFill>
            <a:ln w="66675" cap="rnd">
              <a:solidFill>
                <a:srgbClr val="D4BC68"/>
              </a:solidFill>
              <a:prstDash val="solid"/>
              <a:round/>
            </a:ln>
          </p:spPr>
          <p:txBody>
            <a:bodyPr/>
            <a:lstStyle/>
            <a:p>
              <a:endParaRPr lang="en-US"/>
            </a:p>
          </p:txBody>
        </p:sp>
        <p:sp>
          <p:nvSpPr>
            <p:cNvPr id="19" name="TextBox 19"/>
            <p:cNvSpPr txBox="1"/>
            <p:nvPr/>
          </p:nvSpPr>
          <p:spPr>
            <a:xfrm>
              <a:off x="0" y="-28575"/>
              <a:ext cx="2855297" cy="1451491"/>
            </a:xfrm>
            <a:prstGeom prst="rect">
              <a:avLst/>
            </a:prstGeom>
          </p:spPr>
          <p:txBody>
            <a:bodyPr lIns="50800" tIns="50800" rIns="50800" bIns="50800" rtlCol="0" anchor="ctr"/>
            <a:lstStyle/>
            <a:p>
              <a:pPr algn="ctr">
                <a:lnSpc>
                  <a:spcPts val="2281"/>
                </a:lnSpc>
              </a:pPr>
              <a:endParaRPr/>
            </a:p>
          </p:txBody>
        </p:sp>
      </p:grpSp>
      <p:sp>
        <p:nvSpPr>
          <p:cNvPr id="20" name="TextBox 20"/>
          <p:cNvSpPr txBox="1"/>
          <p:nvPr/>
        </p:nvSpPr>
        <p:spPr>
          <a:xfrm>
            <a:off x="1855484" y="3218248"/>
            <a:ext cx="10280985" cy="6047420"/>
          </a:xfrm>
          <a:prstGeom prst="rect">
            <a:avLst/>
          </a:prstGeom>
        </p:spPr>
        <p:txBody>
          <a:bodyPr lIns="0" tIns="0" rIns="0" bIns="0" rtlCol="0" anchor="t">
            <a:spAutoFit/>
          </a:bodyPr>
          <a:lstStyle/>
          <a:p>
            <a:pPr algn="ctr">
              <a:lnSpc>
                <a:spcPts val="4042"/>
              </a:lnSpc>
            </a:pPr>
            <a:r>
              <a:rPr lang="en-US" sz="2495" spc="124">
                <a:solidFill>
                  <a:srgbClr val="4E4449"/>
                </a:solidFill>
                <a:latin typeface="Ansam"/>
                <a:ea typeface="Ansam"/>
                <a:cs typeface="Ansam"/>
                <a:sym typeface="Ansam"/>
              </a:rPr>
              <a:t>Varsity:</a:t>
            </a:r>
          </a:p>
          <a:p>
            <a:pPr algn="ctr">
              <a:lnSpc>
                <a:spcPts val="4042"/>
              </a:lnSpc>
            </a:pPr>
            <a:r>
              <a:rPr lang="en-US" sz="2495" spc="124">
                <a:solidFill>
                  <a:srgbClr val="4E4449"/>
                </a:solidFill>
                <a:latin typeface="Ansam"/>
                <a:ea typeface="Ansam"/>
                <a:cs typeface="Ansam"/>
                <a:sym typeface="Ansam"/>
              </a:rPr>
              <a:t>· Squad of up to 16 cheerleaders</a:t>
            </a:r>
          </a:p>
          <a:p>
            <a:pPr algn="ctr">
              <a:lnSpc>
                <a:spcPts val="4042"/>
              </a:lnSpc>
            </a:pPr>
            <a:r>
              <a:rPr lang="en-US" sz="2495" spc="124">
                <a:solidFill>
                  <a:srgbClr val="4E4449"/>
                </a:solidFill>
                <a:latin typeface="Ansam"/>
                <a:ea typeface="Ansam"/>
                <a:cs typeface="Ansam"/>
                <a:sym typeface="Ansam"/>
              </a:rPr>
              <a:t>· Comprised of current freshman, sophomore, juniors, and eighth graders currently enrolled in the school’s feeder pattern or approved transfers such as academies</a:t>
            </a:r>
          </a:p>
          <a:p>
            <a:pPr algn="ctr">
              <a:lnSpc>
                <a:spcPts val="4042"/>
              </a:lnSpc>
            </a:pPr>
            <a:r>
              <a:rPr lang="en-US" sz="2495" spc="124">
                <a:solidFill>
                  <a:srgbClr val="4E4449"/>
                </a:solidFill>
                <a:latin typeface="Ansam"/>
                <a:ea typeface="Ansam"/>
                <a:cs typeface="Ansam"/>
                <a:sym typeface="Ansam"/>
              </a:rPr>
              <a:t>Junior Varsity:</a:t>
            </a:r>
          </a:p>
          <a:p>
            <a:pPr algn="ctr">
              <a:lnSpc>
                <a:spcPts val="4042"/>
              </a:lnSpc>
            </a:pPr>
            <a:r>
              <a:rPr lang="en-US" sz="2495" spc="124">
                <a:solidFill>
                  <a:srgbClr val="4E4449"/>
                </a:solidFill>
                <a:latin typeface="Ansam"/>
                <a:ea typeface="Ansam"/>
                <a:cs typeface="Ansam"/>
                <a:sym typeface="Ansam"/>
              </a:rPr>
              <a:t>· Squad of up to 16 cheerleaders</a:t>
            </a:r>
          </a:p>
          <a:p>
            <a:pPr algn="ctr">
              <a:lnSpc>
                <a:spcPts val="4042"/>
              </a:lnSpc>
            </a:pPr>
            <a:r>
              <a:rPr lang="en-US" sz="2495" spc="124">
                <a:solidFill>
                  <a:srgbClr val="4E4449"/>
                </a:solidFill>
                <a:latin typeface="Ansam"/>
                <a:ea typeface="Ansam"/>
                <a:cs typeface="Ansam"/>
                <a:sym typeface="Ansam"/>
              </a:rPr>
              <a:t>Comprised of current freshman, sophomore, juniors, and eighth graders currently enrolled in the school’s feeder pattern or approved transfers such as academies</a:t>
            </a:r>
          </a:p>
          <a:p>
            <a:pPr algn="ctr">
              <a:lnSpc>
                <a:spcPts val="4042"/>
              </a:lnSpc>
            </a:pPr>
            <a:endParaRPr lang="en-US" sz="2495" spc="124">
              <a:solidFill>
                <a:srgbClr val="4E4449"/>
              </a:solidFill>
              <a:latin typeface="Ansam"/>
              <a:ea typeface="Ansam"/>
              <a:cs typeface="Ansam"/>
              <a:sym typeface="Ansam"/>
            </a:endParaRPr>
          </a:p>
          <a:p>
            <a:pPr algn="ctr">
              <a:lnSpc>
                <a:spcPts val="4042"/>
              </a:lnSpc>
            </a:pPr>
            <a:endParaRPr lang="en-US" sz="2495" spc="124">
              <a:solidFill>
                <a:srgbClr val="4E4449"/>
              </a:solidFill>
              <a:latin typeface="Ansam"/>
              <a:ea typeface="Ansam"/>
              <a:cs typeface="Ansam"/>
              <a:sym typeface="Ansam"/>
            </a:endParaRPr>
          </a:p>
        </p:txBody>
      </p:sp>
      <p:grpSp>
        <p:nvGrpSpPr>
          <p:cNvPr id="21" name="Group 21"/>
          <p:cNvGrpSpPr/>
          <p:nvPr/>
        </p:nvGrpSpPr>
        <p:grpSpPr>
          <a:xfrm>
            <a:off x="12975487" y="2992953"/>
            <a:ext cx="3880664" cy="5312180"/>
            <a:chOff x="0" y="0"/>
            <a:chExt cx="1022068" cy="1399093"/>
          </a:xfrm>
        </p:grpSpPr>
        <p:sp>
          <p:nvSpPr>
            <p:cNvPr id="22" name="Freeform 22"/>
            <p:cNvSpPr/>
            <p:nvPr/>
          </p:nvSpPr>
          <p:spPr>
            <a:xfrm>
              <a:off x="0" y="0"/>
              <a:ext cx="1022068" cy="1399093"/>
            </a:xfrm>
            <a:custGeom>
              <a:avLst/>
              <a:gdLst/>
              <a:ahLst/>
              <a:cxnLst/>
              <a:rect l="l" t="t" r="r" b="b"/>
              <a:pathLst>
                <a:path w="1022068" h="1399093">
                  <a:moveTo>
                    <a:pt x="101745" y="0"/>
                  </a:moveTo>
                  <a:lnTo>
                    <a:pt x="920323" y="0"/>
                  </a:lnTo>
                  <a:cubicBezTo>
                    <a:pt x="976515" y="0"/>
                    <a:pt x="1022068" y="45553"/>
                    <a:pt x="1022068" y="101745"/>
                  </a:cubicBezTo>
                  <a:lnTo>
                    <a:pt x="1022068" y="1297348"/>
                  </a:lnTo>
                  <a:cubicBezTo>
                    <a:pt x="1022068" y="1324332"/>
                    <a:pt x="1011348" y="1350211"/>
                    <a:pt x="992267" y="1369292"/>
                  </a:cubicBezTo>
                  <a:cubicBezTo>
                    <a:pt x="973187" y="1388373"/>
                    <a:pt x="947307" y="1399093"/>
                    <a:pt x="920323" y="1399093"/>
                  </a:cubicBezTo>
                  <a:lnTo>
                    <a:pt x="101745" y="1399093"/>
                  </a:lnTo>
                  <a:cubicBezTo>
                    <a:pt x="74761" y="1399093"/>
                    <a:pt x="48881" y="1388373"/>
                    <a:pt x="29800" y="1369292"/>
                  </a:cubicBezTo>
                  <a:cubicBezTo>
                    <a:pt x="10720" y="1350211"/>
                    <a:pt x="0" y="1324332"/>
                    <a:pt x="0" y="1297348"/>
                  </a:cubicBezTo>
                  <a:lnTo>
                    <a:pt x="0" y="101745"/>
                  </a:lnTo>
                  <a:cubicBezTo>
                    <a:pt x="0" y="74761"/>
                    <a:pt x="10720" y="48881"/>
                    <a:pt x="29800" y="29800"/>
                  </a:cubicBezTo>
                  <a:cubicBezTo>
                    <a:pt x="48881" y="10720"/>
                    <a:pt x="74761" y="0"/>
                    <a:pt x="101745" y="0"/>
                  </a:cubicBezTo>
                  <a:close/>
                </a:path>
              </a:pathLst>
            </a:custGeom>
            <a:solidFill>
              <a:srgbClr val="FFFFFF"/>
            </a:solidFill>
            <a:ln w="66675" cap="rnd">
              <a:solidFill>
                <a:srgbClr val="D4BC68"/>
              </a:solidFill>
              <a:prstDash val="solid"/>
              <a:round/>
            </a:ln>
          </p:spPr>
          <p:txBody>
            <a:bodyPr/>
            <a:lstStyle/>
            <a:p>
              <a:endParaRPr lang="en-US"/>
            </a:p>
          </p:txBody>
        </p:sp>
        <p:sp>
          <p:nvSpPr>
            <p:cNvPr id="23" name="TextBox 23"/>
            <p:cNvSpPr txBox="1"/>
            <p:nvPr/>
          </p:nvSpPr>
          <p:spPr>
            <a:xfrm>
              <a:off x="0" y="-28575"/>
              <a:ext cx="1022068" cy="1427668"/>
            </a:xfrm>
            <a:prstGeom prst="rect">
              <a:avLst/>
            </a:prstGeom>
          </p:spPr>
          <p:txBody>
            <a:bodyPr lIns="50800" tIns="50800" rIns="50800" bIns="50800" rtlCol="0" anchor="ctr"/>
            <a:lstStyle/>
            <a:p>
              <a:pPr algn="ctr">
                <a:lnSpc>
                  <a:spcPts val="2281"/>
                </a:lnSpc>
              </a:pPr>
              <a:endParaRPr/>
            </a:p>
          </p:txBody>
        </p:sp>
      </p:grpSp>
      <p:sp>
        <p:nvSpPr>
          <p:cNvPr id="24" name="Freeform 24"/>
          <p:cNvSpPr/>
          <p:nvPr/>
        </p:nvSpPr>
        <p:spPr>
          <a:xfrm>
            <a:off x="13087651" y="3108100"/>
            <a:ext cx="3644031" cy="5081886"/>
          </a:xfrm>
          <a:custGeom>
            <a:avLst/>
            <a:gdLst/>
            <a:ahLst/>
            <a:cxnLst/>
            <a:rect l="l" t="t" r="r" b="b"/>
            <a:pathLst>
              <a:path w="3644031" h="5081886">
                <a:moveTo>
                  <a:pt x="0" y="0"/>
                </a:moveTo>
                <a:lnTo>
                  <a:pt x="3644031" y="0"/>
                </a:lnTo>
                <a:lnTo>
                  <a:pt x="3644031" y="5081886"/>
                </a:lnTo>
                <a:lnTo>
                  <a:pt x="0" y="5081886"/>
                </a:lnTo>
                <a:lnTo>
                  <a:pt x="0" y="0"/>
                </a:lnTo>
                <a:close/>
              </a:path>
            </a:pathLst>
          </a:custGeom>
          <a:blipFill>
            <a:blip r:embed="rId6"/>
            <a:stretch>
              <a:fillRect t="-3779" b="-3779"/>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1028700" y="3105117"/>
            <a:ext cx="12058951" cy="5889024"/>
            <a:chOff x="0" y="0"/>
            <a:chExt cx="3176020" cy="1551019"/>
          </a:xfrm>
        </p:grpSpPr>
        <p:sp>
          <p:nvSpPr>
            <p:cNvPr id="17" name="Freeform 17"/>
            <p:cNvSpPr/>
            <p:nvPr/>
          </p:nvSpPr>
          <p:spPr>
            <a:xfrm>
              <a:off x="0" y="0"/>
              <a:ext cx="3176020" cy="1551019"/>
            </a:xfrm>
            <a:custGeom>
              <a:avLst/>
              <a:gdLst/>
              <a:ahLst/>
              <a:cxnLst/>
              <a:rect l="l" t="t" r="r" b="b"/>
              <a:pathLst>
                <a:path w="3176020" h="1551019">
                  <a:moveTo>
                    <a:pt x="32742" y="0"/>
                  </a:moveTo>
                  <a:lnTo>
                    <a:pt x="3143278" y="0"/>
                  </a:lnTo>
                  <a:cubicBezTo>
                    <a:pt x="3151962" y="0"/>
                    <a:pt x="3160290" y="3450"/>
                    <a:pt x="3166430" y="9590"/>
                  </a:cubicBezTo>
                  <a:cubicBezTo>
                    <a:pt x="3172570" y="15730"/>
                    <a:pt x="3176020" y="24059"/>
                    <a:pt x="3176020" y="32742"/>
                  </a:cubicBezTo>
                  <a:lnTo>
                    <a:pt x="3176020" y="1518276"/>
                  </a:lnTo>
                  <a:cubicBezTo>
                    <a:pt x="3176020" y="1526960"/>
                    <a:pt x="3172570" y="1535288"/>
                    <a:pt x="3166430" y="1541429"/>
                  </a:cubicBezTo>
                  <a:cubicBezTo>
                    <a:pt x="3160290" y="1547569"/>
                    <a:pt x="3151962" y="1551019"/>
                    <a:pt x="3143278" y="1551019"/>
                  </a:cubicBezTo>
                  <a:lnTo>
                    <a:pt x="32742" y="1551019"/>
                  </a:lnTo>
                  <a:cubicBezTo>
                    <a:pt x="14659" y="1551019"/>
                    <a:pt x="0" y="1536360"/>
                    <a:pt x="0" y="1518276"/>
                  </a:cubicBezTo>
                  <a:lnTo>
                    <a:pt x="0" y="32742"/>
                  </a:lnTo>
                  <a:cubicBezTo>
                    <a:pt x="0" y="14659"/>
                    <a:pt x="14659" y="0"/>
                    <a:pt x="32742"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3176020" cy="1579594"/>
            </a:xfrm>
            <a:prstGeom prst="rect">
              <a:avLst/>
            </a:prstGeom>
          </p:spPr>
          <p:txBody>
            <a:bodyPr lIns="50800" tIns="50800" rIns="50800" bIns="50800" rtlCol="0" anchor="ctr"/>
            <a:lstStyle/>
            <a:p>
              <a:pPr algn="ctr">
                <a:lnSpc>
                  <a:spcPts val="2281"/>
                </a:lnSpc>
              </a:pPr>
              <a:endParaRPr/>
            </a:p>
          </p:txBody>
        </p:sp>
      </p:grpSp>
      <p:grpSp>
        <p:nvGrpSpPr>
          <p:cNvPr id="19" name="Group 19"/>
          <p:cNvGrpSpPr/>
          <p:nvPr/>
        </p:nvGrpSpPr>
        <p:grpSpPr>
          <a:xfrm>
            <a:off x="13204526" y="3313498"/>
            <a:ext cx="3809171" cy="5296081"/>
            <a:chOff x="0" y="0"/>
            <a:chExt cx="1003238" cy="1394853"/>
          </a:xfrm>
        </p:grpSpPr>
        <p:sp>
          <p:nvSpPr>
            <p:cNvPr id="20" name="Freeform 20"/>
            <p:cNvSpPr/>
            <p:nvPr/>
          </p:nvSpPr>
          <p:spPr>
            <a:xfrm>
              <a:off x="0" y="0"/>
              <a:ext cx="1003238" cy="1394853"/>
            </a:xfrm>
            <a:custGeom>
              <a:avLst/>
              <a:gdLst/>
              <a:ahLst/>
              <a:cxnLst/>
              <a:rect l="l" t="t" r="r" b="b"/>
              <a:pathLst>
                <a:path w="1003238" h="1394853">
                  <a:moveTo>
                    <a:pt x="103655" y="0"/>
                  </a:moveTo>
                  <a:lnTo>
                    <a:pt x="899584" y="0"/>
                  </a:lnTo>
                  <a:cubicBezTo>
                    <a:pt x="956831" y="0"/>
                    <a:pt x="1003238" y="46408"/>
                    <a:pt x="1003238" y="103655"/>
                  </a:cubicBezTo>
                  <a:lnTo>
                    <a:pt x="1003238" y="1291198"/>
                  </a:lnTo>
                  <a:cubicBezTo>
                    <a:pt x="1003238" y="1318689"/>
                    <a:pt x="992318" y="1345054"/>
                    <a:pt x="972879" y="1364493"/>
                  </a:cubicBezTo>
                  <a:cubicBezTo>
                    <a:pt x="953440" y="1383932"/>
                    <a:pt x="927075" y="1394853"/>
                    <a:pt x="899584" y="1394853"/>
                  </a:cubicBezTo>
                  <a:lnTo>
                    <a:pt x="103655" y="1394853"/>
                  </a:lnTo>
                  <a:cubicBezTo>
                    <a:pt x="76164" y="1394853"/>
                    <a:pt x="49799" y="1383932"/>
                    <a:pt x="30360" y="1364493"/>
                  </a:cubicBezTo>
                  <a:cubicBezTo>
                    <a:pt x="10921" y="1345054"/>
                    <a:pt x="0" y="1318689"/>
                    <a:pt x="0" y="1291198"/>
                  </a:cubicBezTo>
                  <a:lnTo>
                    <a:pt x="0" y="103655"/>
                  </a:lnTo>
                  <a:cubicBezTo>
                    <a:pt x="0" y="76164"/>
                    <a:pt x="10921" y="49799"/>
                    <a:pt x="30360" y="30360"/>
                  </a:cubicBezTo>
                  <a:cubicBezTo>
                    <a:pt x="49799" y="10921"/>
                    <a:pt x="76164" y="0"/>
                    <a:pt x="103655" y="0"/>
                  </a:cubicBezTo>
                  <a:close/>
                </a:path>
              </a:pathLst>
            </a:custGeom>
            <a:solidFill>
              <a:srgbClr val="FFFFFF"/>
            </a:solidFill>
            <a:ln w="66675" cap="rnd">
              <a:solidFill>
                <a:srgbClr val="D4BC68"/>
              </a:solidFill>
              <a:prstDash val="solid"/>
              <a:round/>
            </a:ln>
          </p:spPr>
          <p:txBody>
            <a:bodyPr/>
            <a:lstStyle/>
            <a:p>
              <a:endParaRPr lang="en-US"/>
            </a:p>
          </p:txBody>
        </p:sp>
        <p:sp>
          <p:nvSpPr>
            <p:cNvPr id="21" name="TextBox 21"/>
            <p:cNvSpPr txBox="1"/>
            <p:nvPr/>
          </p:nvSpPr>
          <p:spPr>
            <a:xfrm>
              <a:off x="0" y="-28575"/>
              <a:ext cx="1003238" cy="1423428"/>
            </a:xfrm>
            <a:prstGeom prst="rect">
              <a:avLst/>
            </a:prstGeom>
          </p:spPr>
          <p:txBody>
            <a:bodyPr lIns="50800" tIns="50800" rIns="50800" bIns="50800" rtlCol="0" anchor="ctr"/>
            <a:lstStyle/>
            <a:p>
              <a:pPr algn="ctr">
                <a:lnSpc>
                  <a:spcPts val="2281"/>
                </a:lnSpc>
              </a:pPr>
              <a:endParaRPr/>
            </a:p>
          </p:txBody>
        </p:sp>
      </p:grpSp>
      <p:sp>
        <p:nvSpPr>
          <p:cNvPr id="22" name="Freeform 22"/>
          <p:cNvSpPr/>
          <p:nvPr/>
        </p:nvSpPr>
        <p:spPr>
          <a:xfrm>
            <a:off x="13345953" y="3410841"/>
            <a:ext cx="3494269" cy="5101395"/>
          </a:xfrm>
          <a:custGeom>
            <a:avLst/>
            <a:gdLst/>
            <a:ahLst/>
            <a:cxnLst/>
            <a:rect l="l" t="t" r="r" b="b"/>
            <a:pathLst>
              <a:path w="3494269" h="5101395">
                <a:moveTo>
                  <a:pt x="0" y="0"/>
                </a:moveTo>
                <a:lnTo>
                  <a:pt x="3494270" y="0"/>
                </a:lnTo>
                <a:lnTo>
                  <a:pt x="3494270" y="5101395"/>
                </a:lnTo>
                <a:lnTo>
                  <a:pt x="0" y="5101395"/>
                </a:lnTo>
                <a:lnTo>
                  <a:pt x="0" y="0"/>
                </a:lnTo>
                <a:close/>
              </a:path>
            </a:pathLst>
          </a:custGeom>
          <a:blipFill>
            <a:blip r:embed="rId6"/>
            <a:stretch>
              <a:fillRect t="-440" r="-77" b="-2383"/>
            </a:stretch>
          </a:blipFill>
        </p:spPr>
        <p:txBody>
          <a:bodyPr/>
          <a:lstStyle/>
          <a:p>
            <a:endParaRPr lang="en-US"/>
          </a:p>
        </p:txBody>
      </p:sp>
      <p:sp>
        <p:nvSpPr>
          <p:cNvPr id="23" name="TextBox 23"/>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Requirements to tryout</a:t>
            </a:r>
          </a:p>
        </p:txBody>
      </p:sp>
      <p:sp>
        <p:nvSpPr>
          <p:cNvPr id="24" name="TextBox 24"/>
          <p:cNvSpPr txBox="1"/>
          <p:nvPr/>
        </p:nvSpPr>
        <p:spPr>
          <a:xfrm>
            <a:off x="1113621" y="3208723"/>
            <a:ext cx="11974030" cy="6255404"/>
          </a:xfrm>
          <a:prstGeom prst="rect">
            <a:avLst/>
          </a:prstGeom>
        </p:spPr>
        <p:txBody>
          <a:bodyPr lIns="0" tIns="0" rIns="0" bIns="0" rtlCol="0" anchor="t">
            <a:spAutoFit/>
          </a:bodyPr>
          <a:lstStyle/>
          <a:p>
            <a:pPr algn="l">
              <a:lnSpc>
                <a:spcPts val="4126"/>
              </a:lnSpc>
            </a:pPr>
            <a:r>
              <a:rPr lang="en-US" sz="2547" spc="127">
                <a:solidFill>
                  <a:srgbClr val="4E4449"/>
                </a:solidFill>
                <a:latin typeface="Ansam"/>
                <a:ea typeface="Ansam"/>
                <a:cs typeface="Ansam"/>
                <a:sym typeface="Ansam"/>
              </a:rPr>
              <a:t>Academic Standing:</a:t>
            </a:r>
          </a:p>
          <a:p>
            <a:pPr marL="549954" lvl="1" indent="-274977" algn="l">
              <a:lnSpc>
                <a:spcPts val="4126"/>
              </a:lnSpc>
              <a:buFont typeface="Arial"/>
              <a:buChar char="•"/>
            </a:pPr>
            <a:r>
              <a:rPr lang="en-US" sz="2547" spc="127">
                <a:solidFill>
                  <a:srgbClr val="4E4449"/>
                </a:solidFill>
                <a:latin typeface="Ansam"/>
                <a:ea typeface="Ansam"/>
                <a:cs typeface="Ansam"/>
                <a:sym typeface="Ansam"/>
              </a:rPr>
              <a:t>· Meet and maintain University Interscholastic League and District academic eligibility standards.</a:t>
            </a:r>
          </a:p>
          <a:p>
            <a:pPr marL="549954" lvl="1" indent="-274977" algn="l">
              <a:lnSpc>
                <a:spcPts val="4126"/>
              </a:lnSpc>
              <a:buFont typeface="Arial"/>
              <a:buChar char="•"/>
            </a:pPr>
            <a:r>
              <a:rPr lang="en-US" sz="2547" spc="127">
                <a:solidFill>
                  <a:srgbClr val="4E4449"/>
                </a:solidFill>
                <a:latin typeface="Ansam"/>
                <a:ea typeface="Ansam"/>
                <a:cs typeface="Ansam"/>
                <a:sym typeface="Ansam"/>
              </a:rPr>
              <a:t>· Be on credit schedule to meet graduation requirements (2 1/2 - Freshman, 7 1/2 - Sophomore, 12 1/2 - Junior).</a:t>
            </a:r>
          </a:p>
          <a:p>
            <a:pPr marL="549952" lvl="1" indent="-274976" algn="l">
              <a:lnSpc>
                <a:spcPts val="4126"/>
              </a:lnSpc>
              <a:buFont typeface="Arial"/>
              <a:buChar char="•"/>
            </a:pPr>
            <a:r>
              <a:rPr lang="en-US" sz="2547" spc="127">
                <a:solidFill>
                  <a:srgbClr val="4E4449"/>
                </a:solidFill>
                <a:latin typeface="Ansam"/>
                <a:ea typeface="Ansam"/>
                <a:cs typeface="Ansam"/>
                <a:sym typeface="Ansam"/>
              </a:rPr>
              <a:t>· Must not have received more than two total failing grades on the first (T-1) and second (T-2) nine weeks grading reports for the current school year. Failing semester grades and failing grades in approved advanced placement classes for eligibility do not count against the allotted two failing grades. Current eighth graders must be academically eligible at the time of tryouts.</a:t>
            </a:r>
          </a:p>
          <a:p>
            <a:pPr marL="549952" lvl="1" indent="-274976" algn="l">
              <a:lnSpc>
                <a:spcPts val="4126"/>
              </a:lnSpc>
              <a:buFont typeface="Arial"/>
              <a:buChar char="•"/>
            </a:pPr>
            <a:endParaRPr lang="en-US" sz="2547" spc="127">
              <a:solidFill>
                <a:srgbClr val="4E4449"/>
              </a:solidFill>
              <a:latin typeface="Ansam"/>
              <a:ea typeface="Ansam"/>
              <a:cs typeface="Ansam"/>
              <a:sym typeface="Ansa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87947" y="-9217208"/>
            <a:ext cx="21545710" cy="30393366"/>
            <a:chOff x="0" y="0"/>
            <a:chExt cx="28727614" cy="40524488"/>
          </a:xfrm>
        </p:grpSpPr>
        <p:sp>
          <p:nvSpPr>
            <p:cNvPr id="3" name="Freeform 3"/>
            <p:cNvSpPr/>
            <p:nvPr/>
          </p:nvSpPr>
          <p:spPr>
            <a:xfrm>
              <a:off x="11990260" y="13933919"/>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4" name="Freeform 4"/>
            <p:cNvSpPr/>
            <p:nvPr/>
          </p:nvSpPr>
          <p:spPr>
            <a:xfrm rot="1342067">
              <a:off x="3035752" y="5503550"/>
              <a:ext cx="14685736" cy="18858088"/>
            </a:xfrm>
            <a:custGeom>
              <a:avLst/>
              <a:gdLst/>
              <a:ahLst/>
              <a:cxnLst/>
              <a:rect l="l" t="t" r="r" b="b"/>
              <a:pathLst>
                <a:path w="14685736" h="18858088">
                  <a:moveTo>
                    <a:pt x="0" y="0"/>
                  </a:moveTo>
                  <a:lnTo>
                    <a:pt x="14685736" y="0"/>
                  </a:lnTo>
                  <a:lnTo>
                    <a:pt x="14685736" y="18858089"/>
                  </a:lnTo>
                  <a:lnTo>
                    <a:pt x="0" y="18858089"/>
                  </a:lnTo>
                  <a:lnTo>
                    <a:pt x="0" y="0"/>
                  </a:lnTo>
                  <a:close/>
                </a:path>
              </a:pathLst>
            </a:custGeom>
            <a:blipFill>
              <a:blip r:embed="rId2">
                <a:alphaModFix amt="10344"/>
              </a:blip>
              <a:stretch>
                <a:fillRect/>
              </a:stretch>
            </a:blipFill>
          </p:spPr>
          <p:txBody>
            <a:bodyPr/>
            <a:lstStyle/>
            <a:p>
              <a:endParaRPr lang="en-US"/>
            </a:p>
          </p:txBody>
        </p:sp>
        <p:sp>
          <p:nvSpPr>
            <p:cNvPr id="5" name="Freeform 5"/>
            <p:cNvSpPr/>
            <p:nvPr/>
          </p:nvSpPr>
          <p:spPr>
            <a:xfrm>
              <a:off x="14041878" y="0"/>
              <a:ext cx="14685736" cy="18858088"/>
            </a:xfrm>
            <a:custGeom>
              <a:avLst/>
              <a:gdLst/>
              <a:ahLst/>
              <a:cxnLst/>
              <a:rect l="l" t="t" r="r" b="b"/>
              <a:pathLst>
                <a:path w="14685736" h="18858088">
                  <a:moveTo>
                    <a:pt x="0" y="0"/>
                  </a:moveTo>
                  <a:lnTo>
                    <a:pt x="14685736" y="0"/>
                  </a:lnTo>
                  <a:lnTo>
                    <a:pt x="14685736" y="18858088"/>
                  </a:lnTo>
                  <a:lnTo>
                    <a:pt x="0" y="18858088"/>
                  </a:lnTo>
                  <a:lnTo>
                    <a:pt x="0" y="0"/>
                  </a:lnTo>
                  <a:close/>
                </a:path>
              </a:pathLst>
            </a:custGeom>
            <a:blipFill>
              <a:blip r:embed="rId2">
                <a:alphaModFix amt="10344"/>
              </a:blip>
              <a:stretch>
                <a:fillRect/>
              </a:stretch>
            </a:blipFill>
          </p:spPr>
          <p:txBody>
            <a:bodyPr/>
            <a:lstStyle/>
            <a:p>
              <a:endParaRPr lang="en-US"/>
            </a:p>
          </p:txBody>
        </p:sp>
        <p:sp>
          <p:nvSpPr>
            <p:cNvPr id="6" name="Freeform 6"/>
            <p:cNvSpPr/>
            <p:nvPr/>
          </p:nvSpPr>
          <p:spPr>
            <a:xfrm>
              <a:off x="3559224" y="21666400"/>
              <a:ext cx="14685736" cy="18858088"/>
            </a:xfrm>
            <a:custGeom>
              <a:avLst/>
              <a:gdLst/>
              <a:ahLst/>
              <a:cxnLst/>
              <a:rect l="l" t="t" r="r" b="b"/>
              <a:pathLst>
                <a:path w="14685736" h="18858088">
                  <a:moveTo>
                    <a:pt x="0" y="0"/>
                  </a:moveTo>
                  <a:lnTo>
                    <a:pt x="14685737" y="0"/>
                  </a:lnTo>
                  <a:lnTo>
                    <a:pt x="14685737" y="18858088"/>
                  </a:lnTo>
                  <a:lnTo>
                    <a:pt x="0" y="18858088"/>
                  </a:lnTo>
                  <a:lnTo>
                    <a:pt x="0" y="0"/>
                  </a:lnTo>
                  <a:close/>
                </a:path>
              </a:pathLst>
            </a:custGeom>
            <a:blipFill>
              <a:blip r:embed="rId2">
                <a:alphaModFix amt="10344"/>
              </a:blip>
              <a:stretch>
                <a:fillRect/>
              </a:stretch>
            </a:blipFill>
          </p:spPr>
          <p:txBody>
            <a:bodyPr/>
            <a:lstStyle/>
            <a:p>
              <a:endParaRPr lang="en-US"/>
            </a:p>
          </p:txBody>
        </p:sp>
      </p:grpSp>
      <p:grpSp>
        <p:nvGrpSpPr>
          <p:cNvPr id="7" name="Group 7"/>
          <p:cNvGrpSpPr/>
          <p:nvPr/>
        </p:nvGrpSpPr>
        <p:grpSpPr>
          <a:xfrm>
            <a:off x="-3815100" y="1686741"/>
            <a:ext cx="25918200" cy="18928598"/>
            <a:chOff x="0" y="0"/>
            <a:chExt cx="34557600" cy="25238131"/>
          </a:xfrm>
        </p:grpSpPr>
        <p:sp>
          <p:nvSpPr>
            <p:cNvPr id="8" name="Freeform 8"/>
            <p:cNvSpPr/>
            <p:nvPr/>
          </p:nvSpPr>
          <p:spPr>
            <a:xfrm>
              <a:off x="12020598" y="9564424"/>
              <a:ext cx="10516404" cy="15673708"/>
            </a:xfrm>
            <a:custGeom>
              <a:avLst/>
              <a:gdLst/>
              <a:ahLst/>
              <a:cxnLst/>
              <a:rect l="l" t="t" r="r" b="b"/>
              <a:pathLst>
                <a:path w="10516404" h="15673708">
                  <a:moveTo>
                    <a:pt x="0" y="0"/>
                  </a:moveTo>
                  <a:lnTo>
                    <a:pt x="10516404" y="0"/>
                  </a:lnTo>
                  <a:lnTo>
                    <a:pt x="10516404" y="15673707"/>
                  </a:lnTo>
                  <a:lnTo>
                    <a:pt x="0" y="15673707"/>
                  </a:lnTo>
                  <a:lnTo>
                    <a:pt x="0" y="0"/>
                  </a:lnTo>
                  <a:close/>
                </a:path>
              </a:pathLst>
            </a:custGeom>
            <a:blipFill>
              <a:blip r:embed="rId3"/>
              <a:stretch>
                <a:fillRect l="-1681" r="-1681" b="-2553"/>
              </a:stretch>
            </a:blipFill>
          </p:spPr>
          <p:txBody>
            <a:bodyPr/>
            <a:lstStyle/>
            <a:p>
              <a:endParaRPr lang="en-US"/>
            </a:p>
          </p:txBody>
        </p:sp>
        <p:sp>
          <p:nvSpPr>
            <p:cNvPr id="9" name="Freeform 9"/>
            <p:cNvSpPr/>
            <p:nvPr/>
          </p:nvSpPr>
          <p:spPr>
            <a:xfrm rot="-7419172">
              <a:off x="977268" y="3241268"/>
              <a:ext cx="12683901" cy="9141558"/>
            </a:xfrm>
            <a:custGeom>
              <a:avLst/>
              <a:gdLst/>
              <a:ahLst/>
              <a:cxnLst/>
              <a:rect l="l" t="t" r="r" b="b"/>
              <a:pathLst>
                <a:path w="12683901" h="9141558">
                  <a:moveTo>
                    <a:pt x="0" y="0"/>
                  </a:moveTo>
                  <a:lnTo>
                    <a:pt x="12683901" y="0"/>
                  </a:lnTo>
                  <a:lnTo>
                    <a:pt x="12683901" y="9141558"/>
                  </a:lnTo>
                  <a:lnTo>
                    <a:pt x="0" y="9141558"/>
                  </a:lnTo>
                  <a:lnTo>
                    <a:pt x="0" y="0"/>
                  </a:lnTo>
                  <a:close/>
                </a:path>
              </a:pathLst>
            </a:custGeom>
            <a:blipFill>
              <a:blip r:embed="rId4"/>
              <a:stretch>
                <a:fillRect t="-5041" r="-25712" b="-77365"/>
              </a:stretch>
            </a:blipFill>
          </p:spPr>
          <p:txBody>
            <a:bodyPr/>
            <a:lstStyle/>
            <a:p>
              <a:endParaRPr lang="en-US"/>
            </a:p>
          </p:txBody>
        </p:sp>
        <p:sp>
          <p:nvSpPr>
            <p:cNvPr id="10" name="Freeform 10"/>
            <p:cNvSpPr/>
            <p:nvPr/>
          </p:nvSpPr>
          <p:spPr>
            <a:xfrm rot="-3362298" flipV="1">
              <a:off x="20881736" y="3251876"/>
              <a:ext cx="12683901" cy="9141558"/>
            </a:xfrm>
            <a:custGeom>
              <a:avLst/>
              <a:gdLst/>
              <a:ahLst/>
              <a:cxnLst/>
              <a:rect l="l" t="t" r="r" b="b"/>
              <a:pathLst>
                <a:path w="12683901" h="9141558">
                  <a:moveTo>
                    <a:pt x="0" y="9141558"/>
                  </a:moveTo>
                  <a:lnTo>
                    <a:pt x="12683901" y="9141558"/>
                  </a:lnTo>
                  <a:lnTo>
                    <a:pt x="12683901" y="0"/>
                  </a:lnTo>
                  <a:lnTo>
                    <a:pt x="0" y="0"/>
                  </a:lnTo>
                  <a:lnTo>
                    <a:pt x="0" y="9141558"/>
                  </a:lnTo>
                  <a:close/>
                </a:path>
              </a:pathLst>
            </a:custGeom>
            <a:blipFill>
              <a:blip r:embed="rId4"/>
              <a:stretch>
                <a:fillRect t="-5041" r="-25712" b="-77365"/>
              </a:stretch>
            </a:blipFill>
          </p:spPr>
          <p:txBody>
            <a:bodyPr/>
            <a:lstStyle/>
            <a:p>
              <a:endParaRPr lang="en-US"/>
            </a:p>
          </p:txBody>
        </p:sp>
      </p:grpSp>
      <p:sp>
        <p:nvSpPr>
          <p:cNvPr id="11" name="Freeform 11"/>
          <p:cNvSpPr/>
          <p:nvPr/>
        </p:nvSpPr>
        <p:spPr>
          <a:xfrm rot="-10800000">
            <a:off x="5200349" y="-10513303"/>
            <a:ext cx="7887303" cy="11755281"/>
          </a:xfrm>
          <a:custGeom>
            <a:avLst/>
            <a:gdLst/>
            <a:ahLst/>
            <a:cxnLst/>
            <a:rect l="l" t="t" r="r" b="b"/>
            <a:pathLst>
              <a:path w="7887303" h="11755281">
                <a:moveTo>
                  <a:pt x="0" y="0"/>
                </a:moveTo>
                <a:lnTo>
                  <a:pt x="7887302" y="0"/>
                </a:lnTo>
                <a:lnTo>
                  <a:pt x="7887302" y="11755280"/>
                </a:lnTo>
                <a:lnTo>
                  <a:pt x="0" y="11755280"/>
                </a:lnTo>
                <a:lnTo>
                  <a:pt x="0" y="0"/>
                </a:lnTo>
                <a:close/>
              </a:path>
            </a:pathLst>
          </a:custGeom>
          <a:blipFill>
            <a:blip r:embed="rId3"/>
            <a:stretch>
              <a:fillRect l="-1681" r="-1681" b="-2553"/>
            </a:stretch>
          </a:blipFill>
        </p:spPr>
        <p:txBody>
          <a:bodyPr/>
          <a:lstStyle/>
          <a:p>
            <a:endParaRPr lang="en-US"/>
          </a:p>
        </p:txBody>
      </p:sp>
      <p:sp>
        <p:nvSpPr>
          <p:cNvPr id="12" name="Freeform 12"/>
          <p:cNvSpPr/>
          <p:nvPr/>
        </p:nvSpPr>
        <p:spPr>
          <a:xfrm rot="3380827">
            <a:off x="11857223" y="-871825"/>
            <a:ext cx="9512926" cy="6856169"/>
          </a:xfrm>
          <a:custGeom>
            <a:avLst/>
            <a:gdLst/>
            <a:ahLst/>
            <a:cxnLst/>
            <a:rect l="l" t="t" r="r" b="b"/>
            <a:pathLst>
              <a:path w="9512926" h="6856169">
                <a:moveTo>
                  <a:pt x="0" y="0"/>
                </a:moveTo>
                <a:lnTo>
                  <a:pt x="9512926" y="0"/>
                </a:lnTo>
                <a:lnTo>
                  <a:pt x="9512926" y="6856169"/>
                </a:lnTo>
                <a:lnTo>
                  <a:pt x="0" y="6856169"/>
                </a:lnTo>
                <a:lnTo>
                  <a:pt x="0" y="0"/>
                </a:lnTo>
                <a:close/>
              </a:path>
            </a:pathLst>
          </a:custGeom>
          <a:blipFill>
            <a:blip r:embed="rId4"/>
            <a:stretch>
              <a:fillRect t="-5041" r="-25712" b="-77365"/>
            </a:stretch>
          </a:blipFill>
        </p:spPr>
        <p:txBody>
          <a:bodyPr/>
          <a:lstStyle/>
          <a:p>
            <a:endParaRPr lang="en-US"/>
          </a:p>
        </p:txBody>
      </p:sp>
      <p:sp>
        <p:nvSpPr>
          <p:cNvPr id="13" name="Freeform 13"/>
          <p:cNvSpPr/>
          <p:nvPr/>
        </p:nvSpPr>
        <p:spPr>
          <a:xfrm rot="7437701" flipV="1">
            <a:off x="-3071128" y="-879781"/>
            <a:ext cx="9512926" cy="6856169"/>
          </a:xfrm>
          <a:custGeom>
            <a:avLst/>
            <a:gdLst/>
            <a:ahLst/>
            <a:cxnLst/>
            <a:rect l="l" t="t" r="r" b="b"/>
            <a:pathLst>
              <a:path w="9512926" h="6856169">
                <a:moveTo>
                  <a:pt x="0" y="6856169"/>
                </a:moveTo>
                <a:lnTo>
                  <a:pt x="9512926" y="6856169"/>
                </a:lnTo>
                <a:lnTo>
                  <a:pt x="9512926" y="0"/>
                </a:lnTo>
                <a:lnTo>
                  <a:pt x="0" y="0"/>
                </a:lnTo>
                <a:lnTo>
                  <a:pt x="0" y="6856169"/>
                </a:lnTo>
                <a:close/>
              </a:path>
            </a:pathLst>
          </a:custGeom>
          <a:blipFill>
            <a:blip r:embed="rId4"/>
            <a:stretch>
              <a:fillRect t="-5041" r="-25712" b="-77365"/>
            </a:stretch>
          </a:blipFill>
        </p:spPr>
        <p:txBody>
          <a:bodyPr/>
          <a:lstStyle/>
          <a:p>
            <a:endParaRPr lang="en-US"/>
          </a:p>
        </p:txBody>
      </p:sp>
      <p:sp>
        <p:nvSpPr>
          <p:cNvPr id="14" name="Freeform 14"/>
          <p:cNvSpPr/>
          <p:nvPr/>
        </p:nvSpPr>
        <p:spPr>
          <a:xfrm rot="-3007086">
            <a:off x="17651451" y="-112131"/>
            <a:ext cx="9625300" cy="10289853"/>
          </a:xfrm>
          <a:custGeom>
            <a:avLst/>
            <a:gdLst/>
            <a:ahLst/>
            <a:cxnLst/>
            <a:rect l="l" t="t" r="r" b="b"/>
            <a:pathLst>
              <a:path w="9625300" h="10289853">
                <a:moveTo>
                  <a:pt x="0" y="0"/>
                </a:moveTo>
                <a:lnTo>
                  <a:pt x="9625300" y="0"/>
                </a:lnTo>
                <a:lnTo>
                  <a:pt x="9625300" y="10289853"/>
                </a:lnTo>
                <a:lnTo>
                  <a:pt x="0" y="10289853"/>
                </a:lnTo>
                <a:lnTo>
                  <a:pt x="0" y="0"/>
                </a:lnTo>
                <a:close/>
              </a:path>
            </a:pathLst>
          </a:custGeom>
          <a:blipFill>
            <a:blip r:embed="rId5"/>
            <a:stretch>
              <a:fillRect/>
            </a:stretch>
          </a:blipFill>
        </p:spPr>
        <p:txBody>
          <a:bodyPr/>
          <a:lstStyle/>
          <a:p>
            <a:endParaRPr lang="en-US"/>
          </a:p>
        </p:txBody>
      </p:sp>
      <p:sp>
        <p:nvSpPr>
          <p:cNvPr id="15" name="Freeform 15"/>
          <p:cNvSpPr/>
          <p:nvPr/>
        </p:nvSpPr>
        <p:spPr>
          <a:xfrm rot="-3007086" flipH="1" flipV="1">
            <a:off x="-8988751" y="-235763"/>
            <a:ext cx="9625300" cy="10289853"/>
          </a:xfrm>
          <a:custGeom>
            <a:avLst/>
            <a:gdLst/>
            <a:ahLst/>
            <a:cxnLst/>
            <a:rect l="l" t="t" r="r" b="b"/>
            <a:pathLst>
              <a:path w="9625300" h="10289853">
                <a:moveTo>
                  <a:pt x="9625300" y="10289853"/>
                </a:moveTo>
                <a:lnTo>
                  <a:pt x="0" y="10289853"/>
                </a:lnTo>
                <a:lnTo>
                  <a:pt x="0" y="0"/>
                </a:lnTo>
                <a:lnTo>
                  <a:pt x="9625300" y="0"/>
                </a:lnTo>
                <a:lnTo>
                  <a:pt x="9625300" y="10289853"/>
                </a:lnTo>
                <a:close/>
              </a:path>
            </a:pathLst>
          </a:custGeom>
          <a:blipFill>
            <a:blip r:embed="rId5"/>
            <a:stretch>
              <a:fillRect/>
            </a:stretch>
          </a:blipFill>
        </p:spPr>
        <p:txBody>
          <a:bodyPr/>
          <a:lstStyle/>
          <a:p>
            <a:endParaRPr lang="en-US"/>
          </a:p>
        </p:txBody>
      </p:sp>
      <p:grpSp>
        <p:nvGrpSpPr>
          <p:cNvPr id="16" name="Group 16"/>
          <p:cNvGrpSpPr/>
          <p:nvPr/>
        </p:nvGrpSpPr>
        <p:grpSpPr>
          <a:xfrm>
            <a:off x="1028700" y="3105117"/>
            <a:ext cx="12058951" cy="5889024"/>
            <a:chOff x="0" y="0"/>
            <a:chExt cx="3176020" cy="1551019"/>
          </a:xfrm>
        </p:grpSpPr>
        <p:sp>
          <p:nvSpPr>
            <p:cNvPr id="17" name="Freeform 17"/>
            <p:cNvSpPr/>
            <p:nvPr/>
          </p:nvSpPr>
          <p:spPr>
            <a:xfrm>
              <a:off x="0" y="0"/>
              <a:ext cx="3176020" cy="1551019"/>
            </a:xfrm>
            <a:custGeom>
              <a:avLst/>
              <a:gdLst/>
              <a:ahLst/>
              <a:cxnLst/>
              <a:rect l="l" t="t" r="r" b="b"/>
              <a:pathLst>
                <a:path w="3176020" h="1551019">
                  <a:moveTo>
                    <a:pt x="32742" y="0"/>
                  </a:moveTo>
                  <a:lnTo>
                    <a:pt x="3143278" y="0"/>
                  </a:lnTo>
                  <a:cubicBezTo>
                    <a:pt x="3151962" y="0"/>
                    <a:pt x="3160290" y="3450"/>
                    <a:pt x="3166430" y="9590"/>
                  </a:cubicBezTo>
                  <a:cubicBezTo>
                    <a:pt x="3172570" y="15730"/>
                    <a:pt x="3176020" y="24059"/>
                    <a:pt x="3176020" y="32742"/>
                  </a:cubicBezTo>
                  <a:lnTo>
                    <a:pt x="3176020" y="1518276"/>
                  </a:lnTo>
                  <a:cubicBezTo>
                    <a:pt x="3176020" y="1526960"/>
                    <a:pt x="3172570" y="1535288"/>
                    <a:pt x="3166430" y="1541429"/>
                  </a:cubicBezTo>
                  <a:cubicBezTo>
                    <a:pt x="3160290" y="1547569"/>
                    <a:pt x="3151962" y="1551019"/>
                    <a:pt x="3143278" y="1551019"/>
                  </a:cubicBezTo>
                  <a:lnTo>
                    <a:pt x="32742" y="1551019"/>
                  </a:lnTo>
                  <a:cubicBezTo>
                    <a:pt x="14659" y="1551019"/>
                    <a:pt x="0" y="1536360"/>
                    <a:pt x="0" y="1518276"/>
                  </a:cubicBezTo>
                  <a:lnTo>
                    <a:pt x="0" y="32742"/>
                  </a:lnTo>
                  <a:cubicBezTo>
                    <a:pt x="0" y="14659"/>
                    <a:pt x="14659" y="0"/>
                    <a:pt x="32742" y="0"/>
                  </a:cubicBezTo>
                  <a:close/>
                </a:path>
              </a:pathLst>
            </a:custGeom>
            <a:solidFill>
              <a:srgbClr val="FFFFFF"/>
            </a:solidFill>
            <a:ln w="66675" cap="rnd">
              <a:solidFill>
                <a:srgbClr val="D4BC68"/>
              </a:solidFill>
              <a:prstDash val="solid"/>
              <a:round/>
            </a:ln>
          </p:spPr>
          <p:txBody>
            <a:bodyPr/>
            <a:lstStyle/>
            <a:p>
              <a:endParaRPr lang="en-US"/>
            </a:p>
          </p:txBody>
        </p:sp>
        <p:sp>
          <p:nvSpPr>
            <p:cNvPr id="18" name="TextBox 18"/>
            <p:cNvSpPr txBox="1"/>
            <p:nvPr/>
          </p:nvSpPr>
          <p:spPr>
            <a:xfrm>
              <a:off x="0" y="-28575"/>
              <a:ext cx="3176020" cy="1579594"/>
            </a:xfrm>
            <a:prstGeom prst="rect">
              <a:avLst/>
            </a:prstGeom>
          </p:spPr>
          <p:txBody>
            <a:bodyPr lIns="50800" tIns="50800" rIns="50800" bIns="50800" rtlCol="0" anchor="ctr"/>
            <a:lstStyle/>
            <a:p>
              <a:pPr algn="ctr">
                <a:lnSpc>
                  <a:spcPts val="2281"/>
                </a:lnSpc>
              </a:pPr>
              <a:endParaRPr/>
            </a:p>
          </p:txBody>
        </p:sp>
      </p:grpSp>
      <p:grpSp>
        <p:nvGrpSpPr>
          <p:cNvPr id="19" name="Group 19"/>
          <p:cNvGrpSpPr/>
          <p:nvPr/>
        </p:nvGrpSpPr>
        <p:grpSpPr>
          <a:xfrm>
            <a:off x="13390334" y="3369327"/>
            <a:ext cx="3623363" cy="5176158"/>
            <a:chOff x="0" y="0"/>
            <a:chExt cx="954301" cy="1363268"/>
          </a:xfrm>
        </p:grpSpPr>
        <p:sp>
          <p:nvSpPr>
            <p:cNvPr id="20" name="Freeform 20"/>
            <p:cNvSpPr/>
            <p:nvPr/>
          </p:nvSpPr>
          <p:spPr>
            <a:xfrm>
              <a:off x="0" y="0"/>
              <a:ext cx="954301" cy="1363268"/>
            </a:xfrm>
            <a:custGeom>
              <a:avLst/>
              <a:gdLst/>
              <a:ahLst/>
              <a:cxnLst/>
              <a:rect l="l" t="t" r="r" b="b"/>
              <a:pathLst>
                <a:path w="954301" h="1363268">
                  <a:moveTo>
                    <a:pt x="108970" y="0"/>
                  </a:moveTo>
                  <a:lnTo>
                    <a:pt x="845331" y="0"/>
                  </a:lnTo>
                  <a:cubicBezTo>
                    <a:pt x="874232" y="0"/>
                    <a:pt x="901949" y="11481"/>
                    <a:pt x="922385" y="31917"/>
                  </a:cubicBezTo>
                  <a:cubicBezTo>
                    <a:pt x="942821" y="52352"/>
                    <a:pt x="954301" y="80069"/>
                    <a:pt x="954301" y="108970"/>
                  </a:cubicBezTo>
                  <a:lnTo>
                    <a:pt x="954301" y="1254298"/>
                  </a:lnTo>
                  <a:cubicBezTo>
                    <a:pt x="954301" y="1283199"/>
                    <a:pt x="942821" y="1310916"/>
                    <a:pt x="922385" y="1331351"/>
                  </a:cubicBezTo>
                  <a:cubicBezTo>
                    <a:pt x="901949" y="1351787"/>
                    <a:pt x="874232" y="1363268"/>
                    <a:pt x="845331" y="1363268"/>
                  </a:cubicBezTo>
                  <a:lnTo>
                    <a:pt x="108970" y="1363268"/>
                  </a:lnTo>
                  <a:cubicBezTo>
                    <a:pt x="80069" y="1363268"/>
                    <a:pt x="52352" y="1351787"/>
                    <a:pt x="31917" y="1331351"/>
                  </a:cubicBezTo>
                  <a:cubicBezTo>
                    <a:pt x="11481" y="1310916"/>
                    <a:pt x="0" y="1283199"/>
                    <a:pt x="0" y="1254298"/>
                  </a:cubicBezTo>
                  <a:lnTo>
                    <a:pt x="0" y="108970"/>
                  </a:lnTo>
                  <a:cubicBezTo>
                    <a:pt x="0" y="80069"/>
                    <a:pt x="11481" y="52352"/>
                    <a:pt x="31917" y="31917"/>
                  </a:cubicBezTo>
                  <a:cubicBezTo>
                    <a:pt x="52352" y="11481"/>
                    <a:pt x="80069" y="0"/>
                    <a:pt x="108970" y="0"/>
                  </a:cubicBezTo>
                  <a:close/>
                </a:path>
              </a:pathLst>
            </a:custGeom>
            <a:solidFill>
              <a:srgbClr val="FFFFFF"/>
            </a:solidFill>
            <a:ln w="66675" cap="rnd">
              <a:solidFill>
                <a:srgbClr val="D4BC68"/>
              </a:solidFill>
              <a:prstDash val="solid"/>
              <a:round/>
            </a:ln>
          </p:spPr>
          <p:txBody>
            <a:bodyPr/>
            <a:lstStyle/>
            <a:p>
              <a:endParaRPr lang="en-US"/>
            </a:p>
          </p:txBody>
        </p:sp>
        <p:sp>
          <p:nvSpPr>
            <p:cNvPr id="21" name="TextBox 21"/>
            <p:cNvSpPr txBox="1"/>
            <p:nvPr/>
          </p:nvSpPr>
          <p:spPr>
            <a:xfrm>
              <a:off x="0" y="-28575"/>
              <a:ext cx="954301" cy="1391843"/>
            </a:xfrm>
            <a:prstGeom prst="rect">
              <a:avLst/>
            </a:prstGeom>
          </p:spPr>
          <p:txBody>
            <a:bodyPr lIns="50800" tIns="50800" rIns="50800" bIns="50800" rtlCol="0" anchor="ctr"/>
            <a:lstStyle/>
            <a:p>
              <a:pPr algn="ctr">
                <a:lnSpc>
                  <a:spcPts val="2281"/>
                </a:lnSpc>
              </a:pPr>
              <a:endParaRPr/>
            </a:p>
          </p:txBody>
        </p:sp>
      </p:grpSp>
      <p:sp>
        <p:nvSpPr>
          <p:cNvPr id="22" name="Freeform 22"/>
          <p:cNvSpPr/>
          <p:nvPr/>
        </p:nvSpPr>
        <p:spPr>
          <a:xfrm>
            <a:off x="13509209" y="3482290"/>
            <a:ext cx="3385613" cy="4974445"/>
          </a:xfrm>
          <a:custGeom>
            <a:avLst/>
            <a:gdLst/>
            <a:ahLst/>
            <a:cxnLst/>
            <a:rect l="l" t="t" r="r" b="b"/>
            <a:pathLst>
              <a:path w="3385613" h="4974445">
                <a:moveTo>
                  <a:pt x="0" y="0"/>
                </a:moveTo>
                <a:lnTo>
                  <a:pt x="3385613" y="0"/>
                </a:lnTo>
                <a:lnTo>
                  <a:pt x="3385613" y="4974445"/>
                </a:lnTo>
                <a:lnTo>
                  <a:pt x="0" y="4974445"/>
                </a:lnTo>
                <a:lnTo>
                  <a:pt x="0" y="0"/>
                </a:lnTo>
                <a:close/>
              </a:path>
            </a:pathLst>
          </a:custGeom>
          <a:blipFill>
            <a:blip r:embed="rId6"/>
            <a:stretch>
              <a:fillRect t="-2090"/>
            </a:stretch>
          </a:blipFill>
        </p:spPr>
        <p:txBody>
          <a:bodyPr/>
          <a:lstStyle/>
          <a:p>
            <a:endParaRPr lang="en-US"/>
          </a:p>
        </p:txBody>
      </p:sp>
      <p:sp>
        <p:nvSpPr>
          <p:cNvPr id="23" name="TextBox 23"/>
          <p:cNvSpPr txBox="1"/>
          <p:nvPr/>
        </p:nvSpPr>
        <p:spPr>
          <a:xfrm>
            <a:off x="2021875" y="1513272"/>
            <a:ext cx="14244249" cy="1800226"/>
          </a:xfrm>
          <a:prstGeom prst="rect">
            <a:avLst/>
          </a:prstGeom>
        </p:spPr>
        <p:txBody>
          <a:bodyPr lIns="0" tIns="0" rIns="0" bIns="0" rtlCol="0" anchor="t">
            <a:spAutoFit/>
          </a:bodyPr>
          <a:lstStyle/>
          <a:p>
            <a:pPr marL="0" lvl="0" indent="0" algn="ctr">
              <a:lnSpc>
                <a:spcPts val="14999"/>
              </a:lnSpc>
              <a:spcBef>
                <a:spcPct val="0"/>
              </a:spcBef>
            </a:pPr>
            <a:r>
              <a:rPr lang="en-US" sz="9999" spc="69">
                <a:solidFill>
                  <a:srgbClr val="7B629A"/>
                </a:solidFill>
                <a:latin typeface="Stars &amp; Love"/>
                <a:ea typeface="Stars &amp; Love"/>
                <a:cs typeface="Stars &amp; Love"/>
                <a:sym typeface="Stars &amp; Love"/>
              </a:rPr>
              <a:t>Requirements to tryout</a:t>
            </a:r>
          </a:p>
        </p:txBody>
      </p:sp>
      <p:sp>
        <p:nvSpPr>
          <p:cNvPr id="24" name="TextBox 24"/>
          <p:cNvSpPr txBox="1"/>
          <p:nvPr/>
        </p:nvSpPr>
        <p:spPr>
          <a:xfrm>
            <a:off x="1465579" y="3218248"/>
            <a:ext cx="11622073" cy="6455936"/>
          </a:xfrm>
          <a:prstGeom prst="rect">
            <a:avLst/>
          </a:prstGeom>
        </p:spPr>
        <p:txBody>
          <a:bodyPr lIns="0" tIns="0" rIns="0" bIns="0" rtlCol="0" anchor="t">
            <a:spAutoFit/>
          </a:bodyPr>
          <a:lstStyle/>
          <a:p>
            <a:pPr algn="l">
              <a:lnSpc>
                <a:spcPts val="4064"/>
              </a:lnSpc>
            </a:pPr>
            <a:r>
              <a:rPr lang="en-US" sz="2509" spc="125">
                <a:solidFill>
                  <a:srgbClr val="4E4449"/>
                </a:solidFill>
                <a:latin typeface="Ansam"/>
                <a:ea typeface="Ansam"/>
                <a:cs typeface="Ansam"/>
                <a:sym typeface="Ansam"/>
              </a:rPr>
              <a:t>Students must have good attendance. </a:t>
            </a:r>
          </a:p>
          <a:p>
            <a:pPr algn="l">
              <a:lnSpc>
                <a:spcPts val="4064"/>
              </a:lnSpc>
            </a:pPr>
            <a:r>
              <a:rPr lang="en-US" sz="2509" spc="125">
                <a:solidFill>
                  <a:srgbClr val="4E4449"/>
                </a:solidFill>
                <a:latin typeface="Ansam"/>
                <a:ea typeface="Ansam"/>
                <a:cs typeface="Ansam"/>
                <a:sym typeface="Ansam"/>
              </a:rPr>
              <a:t>School Behavior</a:t>
            </a:r>
          </a:p>
          <a:p>
            <a:pPr algn="l">
              <a:lnSpc>
                <a:spcPts val="4064"/>
              </a:lnSpc>
            </a:pPr>
            <a:r>
              <a:rPr lang="en-US" sz="2509" spc="125">
                <a:solidFill>
                  <a:srgbClr val="4E4449"/>
                </a:solidFill>
                <a:latin typeface="Ansam"/>
                <a:ea typeface="Ansam"/>
                <a:cs typeface="Ansam"/>
                <a:sym typeface="Ansam"/>
              </a:rPr>
              <a:t>Candidates may not have received any of the following during the school year</a:t>
            </a:r>
          </a:p>
          <a:p>
            <a:pPr algn="l">
              <a:lnSpc>
                <a:spcPts val="4064"/>
              </a:lnSpc>
            </a:pPr>
            <a:r>
              <a:rPr lang="en-US" sz="2509" spc="125">
                <a:solidFill>
                  <a:srgbClr val="4E4449"/>
                </a:solidFill>
                <a:latin typeface="Ansam"/>
                <a:ea typeface="Ansam"/>
                <a:cs typeface="Ansam"/>
                <a:sym typeface="Ansam"/>
              </a:rPr>
              <a:t>A “U” in the conduct category on any report card</a:t>
            </a:r>
          </a:p>
          <a:p>
            <a:pPr algn="l">
              <a:lnSpc>
                <a:spcPts val="4064"/>
              </a:lnSpc>
            </a:pPr>
            <a:r>
              <a:rPr lang="en-US" sz="2509" spc="125">
                <a:solidFill>
                  <a:srgbClr val="4E4449"/>
                </a:solidFill>
                <a:latin typeface="Ansam"/>
                <a:ea typeface="Ansam"/>
                <a:cs typeface="Ansam"/>
                <a:sym typeface="Ansam"/>
              </a:rPr>
              <a:t>More than one N (Needs Improvement) or any report card</a:t>
            </a:r>
          </a:p>
          <a:p>
            <a:pPr algn="l">
              <a:lnSpc>
                <a:spcPts val="4064"/>
              </a:lnSpc>
            </a:pPr>
            <a:r>
              <a:rPr lang="en-US" sz="2509" spc="125">
                <a:solidFill>
                  <a:srgbClr val="4E4449"/>
                </a:solidFill>
                <a:latin typeface="Ansam"/>
                <a:ea typeface="Ansam"/>
                <a:cs typeface="Ansam"/>
                <a:sym typeface="Ansam"/>
              </a:rPr>
              <a:t>Placement in OSS or ISS</a:t>
            </a:r>
          </a:p>
          <a:p>
            <a:pPr algn="l">
              <a:lnSpc>
                <a:spcPts val="4064"/>
              </a:lnSpc>
            </a:pPr>
            <a:r>
              <a:rPr lang="en-US" sz="2509" spc="125">
                <a:solidFill>
                  <a:srgbClr val="4E4449"/>
                </a:solidFill>
                <a:latin typeface="Ansam"/>
                <a:ea typeface="Ansam"/>
                <a:cs typeface="Ansam"/>
                <a:sym typeface="Ansam"/>
              </a:rPr>
              <a:t>Any level IV/V infraction</a:t>
            </a:r>
          </a:p>
          <a:p>
            <a:pPr algn="l">
              <a:lnSpc>
                <a:spcPts val="4064"/>
              </a:lnSpc>
            </a:pPr>
            <a:r>
              <a:rPr lang="en-US" sz="2509" spc="125">
                <a:solidFill>
                  <a:srgbClr val="4E4449"/>
                </a:solidFill>
                <a:latin typeface="Ansam"/>
                <a:ea typeface="Ansam"/>
                <a:cs typeface="Ansam"/>
                <a:sym typeface="Ansam"/>
              </a:rPr>
              <a:t>More than two Level II/Level III disciplinary infractions or a combination if thereof</a:t>
            </a:r>
          </a:p>
          <a:p>
            <a:pPr algn="l">
              <a:lnSpc>
                <a:spcPts val="3578"/>
              </a:lnSpc>
            </a:pPr>
            <a:endParaRPr lang="en-US" sz="2509" spc="125">
              <a:solidFill>
                <a:srgbClr val="4E4449"/>
              </a:solidFill>
              <a:latin typeface="Ansam"/>
              <a:ea typeface="Ansam"/>
              <a:cs typeface="Ansam"/>
              <a:sym typeface="Ansam"/>
            </a:endParaRPr>
          </a:p>
          <a:p>
            <a:pPr algn="l">
              <a:lnSpc>
                <a:spcPts val="3578"/>
              </a:lnSpc>
            </a:pPr>
            <a:endParaRPr lang="en-US" sz="2509" spc="125">
              <a:solidFill>
                <a:srgbClr val="4E4449"/>
              </a:solidFill>
              <a:latin typeface="Ansam"/>
              <a:ea typeface="Ansam"/>
              <a:cs typeface="Ansam"/>
              <a:sym typeface="Ansam"/>
            </a:endParaRPr>
          </a:p>
          <a:p>
            <a:pPr algn="l">
              <a:lnSpc>
                <a:spcPts val="3578"/>
              </a:lnSpc>
            </a:pPr>
            <a:endParaRPr lang="en-US" sz="2509" spc="125">
              <a:solidFill>
                <a:srgbClr val="4E4449"/>
              </a:solidFill>
              <a:latin typeface="Ansam"/>
              <a:ea typeface="Ansam"/>
              <a:cs typeface="Ansam"/>
              <a:sym typeface="Ansa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1381</Words>
  <Application>Microsoft Office PowerPoint</Application>
  <PresentationFormat>Custom</PresentationFormat>
  <Paragraphs>121</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Stars &amp; Love</vt:lpstr>
      <vt:lpstr>Arial</vt:lpstr>
      <vt:lpstr>Calibri</vt:lpstr>
      <vt:lpstr>Ansam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Elkins Cheer</dc:title>
  <dc:creator>Dominy, Justine</dc:creator>
  <cp:lastModifiedBy>Dominy, Justine</cp:lastModifiedBy>
  <cp:revision>1</cp:revision>
  <dcterms:created xsi:type="dcterms:W3CDTF">2006-08-16T00:00:00Z</dcterms:created>
  <dcterms:modified xsi:type="dcterms:W3CDTF">2025-02-21T14:14:57Z</dcterms:modified>
  <dc:identifier>DAGfppf7ovg</dc:identifier>
</cp:coreProperties>
</file>